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94" r:id="rId2"/>
    <p:sldMasterId id="2147483682" r:id="rId3"/>
  </p:sldMasterIdLst>
  <p:notesMasterIdLst>
    <p:notesMasterId r:id="rId15"/>
  </p:notesMasterIdLst>
  <p:handoutMasterIdLst>
    <p:handoutMasterId r:id="rId16"/>
  </p:handoutMasterIdLst>
  <p:sldIdLst>
    <p:sldId id="260" r:id="rId4"/>
    <p:sldId id="295" r:id="rId5"/>
    <p:sldId id="296" r:id="rId6"/>
    <p:sldId id="274" r:id="rId7"/>
    <p:sldId id="299" r:id="rId8"/>
    <p:sldId id="300" r:id="rId9"/>
    <p:sldId id="301" r:id="rId10"/>
    <p:sldId id="302" r:id="rId11"/>
    <p:sldId id="282" r:id="rId12"/>
    <p:sldId id="293" r:id="rId13"/>
    <p:sldId id="294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IBM Plex Mono" panose="020B0509050203000203" pitchFamily="49" charset="-18"/>
      <p:regular r:id="rId19"/>
      <p:bold r:id="rId20"/>
      <p:italic r:id="rId21"/>
      <p:boldItalic r:id="rId22"/>
    </p:embeddedFont>
    <p:embeddedFont>
      <p:font typeface="IBM Plex Sans Light" panose="020B0403050203000203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BM Plex Sans" panose="020B0503050203000203" pitchFamily="34" charset="0"/>
      <p:regular r:id="rId29"/>
      <p:bold r:id="rId30"/>
      <p:italic r:id="rId31"/>
      <p:boldItalic r:id="rId3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B4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B9002-D446-F0A6-BFDD-13C9DF317C59}" v="25" dt="2025-09-24T05:41:49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22" autoAdjust="0"/>
    <p:restoredTop sz="96262"/>
  </p:normalViewPr>
  <p:slideViewPr>
    <p:cSldViewPr snapToGrid="0" snapToObjects="1">
      <p:cViewPr varScale="1">
        <p:scale>
          <a:sx n="109" d="100"/>
          <a:sy n="109" d="100"/>
        </p:scale>
        <p:origin x="13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1F31CF9-A5A3-547B-43AB-D1DC04AC28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8B04A2-69BF-F680-F3D6-308CB7671F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996F-995E-6B48-B67D-DEA06F1892B0}" type="datetimeFigureOut">
              <a:t>24.9.2025.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41019D6-1DD6-D3DF-55CD-F4B67E6B2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E7B330-C40E-4675-B5C9-E01E46B0A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2BB1A-CAA8-A445-9735-E29E6AFD8E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1492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B1E58-BE0C-9840-9089-28448C05EABD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891F-7A3D-0744-B158-0302D36E861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7947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5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C499C71-A5AD-22BC-4080-B6D377F6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BA50642-A3E0-0C08-1306-7B80B9106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10098F7-C150-4B85-FBF0-F9B9A4FC4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30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9624B88-C531-F3CC-2B44-01B6846E9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EBE9EFD0-E5F3-8A49-934D-4E403667B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FEC4B9C-6113-32BE-5212-4372227B7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547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4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620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6040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8073B53-4B5A-973B-2C8A-B364748F6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BA1988C-B788-1181-AA40-66DD120D9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E2668776-BCDE-2B43-1FEF-150C610E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3621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A035030-CED5-6865-8E33-106E9DBE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5E305D9-47F4-2E1E-65B5-461ACF7DF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C7EAC86-07D7-581D-FE7F-05C87FF6C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561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B3B1E9-8768-A17E-6DE6-C6376F288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DBC1F631-2372-678B-A2DA-13F65329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123F785-EB33-6740-85C5-A46267654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5865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70DFAE-8720-4D17-88E3-C188D777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F58725B-B30C-396C-68AD-3B0461DDA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FD09FB5-07E1-AAE8-FACE-8E59CEF4C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06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98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1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1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00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76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C9E12E-15A1-F145-81CE-7F7223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77858-3178-B041-96E4-74B9E7D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72B31-EC86-0243-A8D7-6D40EE2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1B3B0-9FA1-5240-91AC-39B04DD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86256" y="569161"/>
            <a:ext cx="2732088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745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C9E12E-15A1-F145-81CE-7F7223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77858-3178-B041-96E4-74B9E7D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72B31-EC86-0243-A8D7-6D40EE2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1B3B0-9FA1-5240-91AC-39B04DD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86256" y="569161"/>
            <a:ext cx="2732088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866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C9E12E-15A1-F145-81CE-7F7223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77858-3178-B041-96E4-74B9E7D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72B31-EC86-0243-A8D7-6D40EE2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1B3B0-9FA1-5240-91AC-39B04DD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86256" y="569161"/>
            <a:ext cx="2732088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45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C9E12E-15A1-F145-81CE-7F7223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77858-3178-B041-96E4-74B9E7D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72B31-EC86-0243-A8D7-6D40EE2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1B3B0-9FA1-5240-91AC-39B04DD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86256" y="569161"/>
            <a:ext cx="2732088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902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C9E12E-15A1-F145-81CE-7F722341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77858-3178-B041-96E4-74B9E7D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72B31-EC86-0243-A8D7-6D40EE227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1B3B0-9FA1-5240-91AC-39B04DD5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86256" y="569161"/>
            <a:ext cx="2732088" cy="36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003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1C02-CDB8-7F4C-AF63-A24E47475283}" type="datetimeFigureOut">
              <a:rPr lang="x-none" smtClean="0"/>
              <a:t>24.9.2025.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8FC-1C5A-D74F-9FAC-EE112F46EB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524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64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439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5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34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545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8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613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71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0394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87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119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92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2358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562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13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098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007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29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338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643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737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339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07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95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40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2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2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22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4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9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EF12-49CD-43D1-89DD-8ECC9AE1A63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8637-06CC-42DD-B2F5-0989EEEC72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6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78" r:id="rId15"/>
    <p:sldLayoutId id="2147483680" r:id="rId16"/>
    <p:sldLayoutId id="214748368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1B1E-2A69-4624-986E-24091FAAFC16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3926-5464-4F50-B479-BE2D169534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90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D5974-2E78-470C-83D1-09BF3DF8C3C4}" type="datetimeFigureOut">
              <a:rPr lang="hr-HR" smtClean="0"/>
              <a:t>24.9.2025.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4773-CDBE-4DD0-81B1-E32D689F70B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 userDrawn="1"/>
        </p:nvSpPr>
        <p:spPr>
          <a:xfrm>
            <a:off x="1022684" y="6176963"/>
            <a:ext cx="350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25.09.2025 </a:t>
            </a:r>
            <a:r>
              <a:rPr lang="hr-HR" dirty="0" err="1"/>
              <a:t>HPU</a:t>
            </a:r>
            <a:r>
              <a:rPr lang="hr-HR" dirty="0"/>
              <a:t> Pula</a:t>
            </a:r>
          </a:p>
        </p:txBody>
      </p:sp>
    </p:spTree>
    <p:extLst>
      <p:ext uri="{BB962C8B-B14F-4D97-AF65-F5344CB8AC3E}">
        <p14:creationId xmlns:p14="http://schemas.microsoft.com/office/powerpoint/2010/main" val="307329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1DC3B1-BCB8-FE6B-1FC7-E28071FF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05" y="775917"/>
            <a:ext cx="2606266" cy="5858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F344F1-0306-196B-EAF3-73FC0E7C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30" y="1907092"/>
            <a:ext cx="3010439" cy="3043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5A2566-1B51-E648-3BFE-152AAC64D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512" y="5483113"/>
            <a:ext cx="1379857" cy="1379857"/>
          </a:xfrm>
          <a:prstGeom prst="rect">
            <a:avLst/>
          </a:prstGeom>
        </p:spPr>
      </p:pic>
      <p:pic>
        <p:nvPicPr>
          <p:cNvPr id="11" name="Picture 10" descr="A black letter on a white background&#10;&#10;AI-generated content may be incorrect.">
            <a:extLst>
              <a:ext uri="{FF2B5EF4-FFF2-40B4-BE49-F238E27FC236}">
                <a16:creationId xmlns="" xmlns:a16="http://schemas.microsoft.com/office/drawing/2014/main" id="{6686A5EB-9EDA-8A55-3023-C8F554BB1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284" y="555284"/>
            <a:ext cx="1528084" cy="220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" y="2505808"/>
            <a:ext cx="5864856" cy="3824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91" y="775917"/>
            <a:ext cx="1723157" cy="34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40684C3-BE77-341F-E802-2F983CFD8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4BAB8E-F1F0-53DB-2D69-1A758D03B496}"/>
              </a:ext>
            </a:extLst>
          </p:cNvPr>
          <p:cNvSpPr txBox="1"/>
          <p:nvPr/>
        </p:nvSpPr>
        <p:spPr>
          <a:xfrm>
            <a:off x="4123240" y="1729481"/>
            <a:ext cx="551794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latin typeface="IBM Plex Sans SmBld" panose="020B0503050203000203" pitchFamily="34" charset="0"/>
              </a:rPr>
              <a:t>Lucijan FRANIN</a:t>
            </a:r>
            <a:endParaRPr lang="en-GB" sz="3200" b="1" dirty="0">
              <a:latin typeface="IBM Plex Sans SmBld" panose="020B0503050203000203" pitchFamily="34" charset="0"/>
            </a:endParaRPr>
          </a:p>
          <a:p>
            <a:r>
              <a:rPr lang="hr-HR" sz="2800" dirty="0">
                <a:latin typeface="IBM Plex Sans" panose="020B0503050203000203" pitchFamily="34" charset="0"/>
              </a:rPr>
              <a:t>direktor sektora </a:t>
            </a:r>
          </a:p>
          <a:p>
            <a:r>
              <a:rPr lang="hr-HR" sz="2800" dirty="0">
                <a:latin typeface="IBM Plex Sans" panose="020B0503050203000203" pitchFamily="34" charset="0"/>
              </a:rPr>
              <a:t>Tehničko-informatički sustavi</a:t>
            </a:r>
            <a:endParaRPr lang="en-GB" sz="2800" dirty="0">
              <a:latin typeface="IBM Plex Sans" panose="020B0503050203000203" pitchFamily="34" charset="0"/>
            </a:endParaRPr>
          </a:p>
          <a:p>
            <a:r>
              <a:rPr lang="hr-HR" sz="2800" dirty="0" err="1">
                <a:latin typeface="IBM Plex Sans" panose="020B0503050203000203" pitchFamily="34" charset="0"/>
              </a:rPr>
              <a:t>lucijan.franin</a:t>
            </a:r>
            <a:r>
              <a:rPr lang="en-GB" sz="2800" dirty="0">
                <a:latin typeface="IBM Plex Sans" panose="020B0503050203000203" pitchFamily="34" charset="0"/>
              </a:rPr>
              <a:t>@ipc.hr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52C0D58-64A2-C87F-B4E6-33DCDE7A1932}"/>
              </a:ext>
            </a:extLst>
          </p:cNvPr>
          <p:cNvSpPr txBox="1"/>
          <p:nvPr/>
        </p:nvSpPr>
        <p:spPr>
          <a:xfrm>
            <a:off x="4123240" y="5548428"/>
            <a:ext cx="8068760" cy="95410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r>
              <a:rPr lang="x-none" sz="2800" dirty="0">
                <a:latin typeface="IBM Plex Sans" panose="020B0503050203000203" pitchFamily="34" charset="0"/>
              </a:rPr>
              <a:t>Mihovljanska 72, HR-40000 Čakovec</a:t>
            </a:r>
          </a:p>
          <a:p>
            <a:r>
              <a:rPr lang="x-none" sz="2800" dirty="0">
                <a:latin typeface="IBM Plex Sans" panose="020B0503050203000203" pitchFamily="34" charset="0"/>
              </a:rPr>
              <a:t>info@ipc.hr | www.ipc.hr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CD1820E-DDFC-46E6-0D55-019500A6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97" y="4916733"/>
            <a:ext cx="1952488" cy="19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E0CA06F-D604-28E2-0166-C44E95E96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42CC3A7-1442-2C18-E9BF-ABA51CBC173D}"/>
              </a:ext>
            </a:extLst>
          </p:cNvPr>
          <p:cNvSpPr txBox="1"/>
          <p:nvPr/>
        </p:nvSpPr>
        <p:spPr>
          <a:xfrm>
            <a:off x="4123240" y="5548428"/>
            <a:ext cx="8068760" cy="95410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r>
              <a:rPr lang="x-none" sz="2800" dirty="0">
                <a:latin typeface="IBM Plex Sans" panose="020B0503050203000203" pitchFamily="34" charset="0"/>
              </a:rPr>
              <a:t>Mihovljanska 72, HR-40000 Čakovec</a:t>
            </a:r>
          </a:p>
          <a:p>
            <a:r>
              <a:rPr lang="x-none" sz="2800" dirty="0">
                <a:latin typeface="IBM Plex Sans" panose="020B0503050203000203" pitchFamily="34" charset="0"/>
              </a:rPr>
              <a:t>info@ipc.hr | www.ipc.hr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5F7C00-03B0-5FC7-A1A8-136C95C30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97" y="4916733"/>
            <a:ext cx="1952488" cy="195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3ECAC0F-12D6-696E-D495-8DBBDD209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36" y="994549"/>
            <a:ext cx="3922184" cy="39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5A2566-1B51-E648-3BFE-152AAC64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12" y="5483113"/>
            <a:ext cx="1379857" cy="1379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48177" y="1321558"/>
            <a:ext cx="585191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5400" b="1" dirty="0">
                <a:latin typeface="IBM Plex Sans"/>
              </a:rPr>
              <a:t>Fiskalizacija 2.0</a:t>
            </a:r>
          </a:p>
          <a:p>
            <a:r>
              <a:rPr lang="hr-HR" sz="5400" dirty="0">
                <a:latin typeface="IBM Plex Sans"/>
              </a:rPr>
              <a:t>u sustavima parkiranja IPC-a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B47559-4925-E624-E317-5777D50F7159}"/>
              </a:ext>
            </a:extLst>
          </p:cNvPr>
          <p:cNvSpPr txBox="1"/>
          <p:nvPr/>
        </p:nvSpPr>
        <p:spPr>
          <a:xfrm>
            <a:off x="5369441" y="4242390"/>
            <a:ext cx="545592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4200" b="1" dirty="0">
                <a:latin typeface="IBM Plex Mono" panose="020B0509050203000203" pitchFamily="49" charset="-18"/>
              </a:rPr>
              <a:t>Lucijan Franin</a:t>
            </a:r>
            <a:endParaRPr lang="hr-HR" sz="4200" dirty="0">
              <a:latin typeface="IBM Plex Mono" panose="020B0509050203000203" pitchFamily="49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8D8D0A-27E8-2D8B-B033-FB9ADAFA1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83" y="1203351"/>
            <a:ext cx="3799320" cy="29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75A2566-1B51-E648-3BFE-152AAC64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12" y="5483113"/>
            <a:ext cx="1379857" cy="1379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0265" y="2447884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latin typeface="IBM Plex Sans" panose="020B0503050203000203" pitchFamily="34" charset="0"/>
              </a:rPr>
              <a:t>Locirali smo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C1E512-D293-53E7-C9AE-189C14A1256A}"/>
              </a:ext>
            </a:extLst>
          </p:cNvPr>
          <p:cNvSpPr txBox="1"/>
          <p:nvPr/>
        </p:nvSpPr>
        <p:spPr>
          <a:xfrm>
            <a:off x="7432161" y="2447884"/>
            <a:ext cx="497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latin typeface="IBM Plex Sans" panose="020B0503050203000203" pitchFamily="34" charset="0"/>
              </a:rPr>
              <a:t>potrebne promjene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02F305-604A-5695-7C8D-FD94A390EE62}"/>
              </a:ext>
            </a:extLst>
          </p:cNvPr>
          <p:cNvSpPr txBox="1"/>
          <p:nvPr/>
        </p:nvSpPr>
        <p:spPr>
          <a:xfrm>
            <a:off x="4270155" y="721"/>
            <a:ext cx="31620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0" dirty="0">
                <a:solidFill>
                  <a:schemeClr val="bg1"/>
                </a:solidFill>
                <a:latin typeface="IBM Plex Sans Light" panose="020B040305020300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D68FDC-7680-F6B2-6AFD-821326FAA3CF}"/>
              </a:ext>
            </a:extLst>
          </p:cNvPr>
          <p:cNvSpPr txBox="1"/>
          <p:nvPr/>
        </p:nvSpPr>
        <p:spPr>
          <a:xfrm>
            <a:off x="3114002" y="1139355"/>
            <a:ext cx="320662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800" dirty="0">
                <a:latin typeface="IBM Plex Sans" panose="020B0503050203000203" pitchFamily="34" charset="0"/>
              </a:rPr>
              <a:t>Prodaja i </a:t>
            </a:r>
            <a:r>
              <a:rPr lang="hr-HR" sz="3800" dirty="0" err="1">
                <a:latin typeface="IBM Plex Sans" panose="020B0503050203000203" pitchFamily="34" charset="0"/>
              </a:rPr>
              <a:t>fiskalizacija</a:t>
            </a:r>
            <a:endParaRPr lang="hr-HR" sz="3800" dirty="0">
              <a:latin typeface="IBM Plex Sans" panose="020B0503050203000203" pitchFamily="34" charset="0"/>
            </a:endParaRPr>
          </a:p>
          <a:p>
            <a:r>
              <a:rPr lang="hr-HR" sz="3800" dirty="0">
                <a:latin typeface="IBM Plex Sans" panose="020B0503050203000203" pitchFamily="34" charset="0"/>
              </a:rPr>
              <a:t>na parkirnim aparatima</a:t>
            </a:r>
            <a:br>
              <a:rPr lang="hr-HR" sz="3800" dirty="0">
                <a:latin typeface="IBM Plex Sans" panose="020B0503050203000203" pitchFamily="34" charset="0"/>
              </a:rPr>
            </a:br>
            <a:r>
              <a:rPr lang="hr-HR" sz="3800" dirty="0">
                <a:latin typeface="IBM Plex Sans" panose="020B0503050203000203" pitchFamily="34" charset="0"/>
              </a:rPr>
              <a:t>i VPA</a:t>
            </a:r>
            <a:endParaRPr lang="x-none" sz="3800" dirty="0">
              <a:latin typeface="IBM Plex Sans" panose="020B050305020300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0ECAC8-D1E0-B9F3-EB35-BD90B0F64AAB}"/>
              </a:ext>
            </a:extLst>
          </p:cNvPr>
          <p:cNvSpPr txBox="1"/>
          <p:nvPr/>
        </p:nvSpPr>
        <p:spPr>
          <a:xfrm>
            <a:off x="6501812" y="1183555"/>
            <a:ext cx="469646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2600" b="1" dirty="0">
                <a:latin typeface="IBM Plex Sans" panose="020B0503050203000203" pitchFamily="34" charset="0"/>
              </a:rPr>
              <a:t>Prodaja parkirnih karata u krajnjoj potrošnji</a:t>
            </a:r>
          </a:p>
          <a:p>
            <a:pPr>
              <a:spcAft>
                <a:spcPts val="1200"/>
              </a:spcAft>
            </a:pPr>
            <a:r>
              <a:rPr lang="hr-HR" sz="2600" dirty="0">
                <a:latin typeface="IBM Plex Sans" panose="020B0503050203000203" pitchFamily="34" charset="0"/>
              </a:rPr>
              <a:t>Plaćanje kovanicama, novčanicama i karticama</a:t>
            </a:r>
          </a:p>
          <a:p>
            <a:pPr>
              <a:spcAft>
                <a:spcPts val="1200"/>
              </a:spcAft>
            </a:pPr>
            <a:r>
              <a:rPr lang="hr-HR" sz="2600" b="1" dirty="0" err="1">
                <a:latin typeface="IBM Plex Sans" panose="020B0503050203000203" pitchFamily="34" charset="0"/>
              </a:rPr>
              <a:t>Fiskalizacija</a:t>
            </a:r>
            <a:r>
              <a:rPr lang="hr-HR" sz="2600" b="1" dirty="0">
                <a:latin typeface="IBM Plex Sans" panose="020B0503050203000203" pitchFamily="34" charset="0"/>
              </a:rPr>
              <a:t> 1.0</a:t>
            </a:r>
            <a:endParaRPr lang="en-GB" sz="2600" b="1" dirty="0">
              <a:latin typeface="IBM Plex Sans" panose="020B0503050203000203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2600" i="1" dirty="0">
                <a:latin typeface="IBM Plex Sans" panose="020B0503050203000203" pitchFamily="34" charset="0"/>
              </a:rPr>
              <a:t>Mali račun </a:t>
            </a:r>
            <a:r>
              <a:rPr lang="hr-HR" sz="2600" dirty="0">
                <a:latin typeface="IBM Plex Sans" panose="020B0503050203000203" pitchFamily="34" charset="0"/>
              </a:rPr>
              <a:t>za nepoznatog poslovnog partnera (B2C)</a:t>
            </a:r>
          </a:p>
          <a:p>
            <a:pPr>
              <a:spcAft>
                <a:spcPts val="1200"/>
              </a:spcAft>
            </a:pPr>
            <a:r>
              <a:rPr lang="hr-HR" sz="2600" b="1" dirty="0">
                <a:latin typeface="IBM Plex Sans" panose="020B0503050203000203" pitchFamily="34" charset="0"/>
              </a:rPr>
              <a:t>U ovom dijelu ostaje sve isto</a:t>
            </a:r>
          </a:p>
          <a:p>
            <a:pPr>
              <a:spcAft>
                <a:spcPts val="1200"/>
              </a:spcAft>
            </a:pPr>
            <a:r>
              <a:rPr lang="hr-HR" sz="2600" b="1" dirty="0">
                <a:latin typeface="IBM Plex Sans" panose="020B0503050203000203" pitchFamily="34" charset="0"/>
              </a:rPr>
              <a:t>Nema </a:t>
            </a:r>
            <a:r>
              <a:rPr lang="hr-HR" sz="2600" b="1" dirty="0" err="1">
                <a:latin typeface="IBM Plex Sans" panose="020B0503050203000203" pitchFamily="34" charset="0"/>
              </a:rPr>
              <a:t>fiskalizacije</a:t>
            </a:r>
            <a:r>
              <a:rPr lang="hr-HR" sz="2600" b="1" dirty="0">
                <a:latin typeface="IBM Plex Sans" panose="020B0503050203000203" pitchFamily="34" charset="0"/>
              </a:rPr>
              <a:t> 2.0</a:t>
            </a:r>
            <a:endParaRPr lang="en-GB" sz="2600" b="1" dirty="0">
              <a:latin typeface="IBM Plex Sans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951CC0-F20E-170F-EBA9-AFB58D8F7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4DB834-F99C-D976-E5D8-810A2964BCAC}"/>
              </a:ext>
            </a:extLst>
          </p:cNvPr>
          <p:cNvSpPr txBox="1"/>
          <p:nvPr/>
        </p:nvSpPr>
        <p:spPr>
          <a:xfrm>
            <a:off x="320158" y="314383"/>
            <a:ext cx="316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0" dirty="0">
                <a:solidFill>
                  <a:srgbClr val="00C4B4"/>
                </a:solidFill>
                <a:latin typeface="IBM Plex Sans ExtLt" panose="020B030305020300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94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E20CBF7-1DCE-0580-7A88-2A283E55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700044-A66C-D4A6-0CCB-88062D79157B}"/>
              </a:ext>
            </a:extLst>
          </p:cNvPr>
          <p:cNvSpPr txBox="1"/>
          <p:nvPr/>
        </p:nvSpPr>
        <p:spPr>
          <a:xfrm>
            <a:off x="3119098" y="1139355"/>
            <a:ext cx="343034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800" dirty="0">
                <a:latin typeface="IBM Plex Sans" panose="020B0503050203000203" pitchFamily="34" charset="0"/>
              </a:rPr>
              <a:t>Gdje nastaje</a:t>
            </a:r>
            <a:br>
              <a:rPr lang="hr-HR" sz="3800" dirty="0">
                <a:latin typeface="IBM Plex Sans" panose="020B0503050203000203" pitchFamily="34" charset="0"/>
              </a:rPr>
            </a:br>
            <a:r>
              <a:rPr lang="hr-HR" sz="3800" dirty="0">
                <a:latin typeface="IBM Plex Sans" panose="020B0503050203000203" pitchFamily="34" charset="0"/>
              </a:rPr>
              <a:t>promjena?</a:t>
            </a:r>
          </a:p>
          <a:p>
            <a:r>
              <a:rPr lang="hr-HR" sz="3800" b="1" dirty="0">
                <a:latin typeface="IBM Plex Sans SmBld" panose="020B0503050203000203" pitchFamily="34" charset="0"/>
              </a:rPr>
              <a:t>Kod izdavanja</a:t>
            </a:r>
            <a:br>
              <a:rPr lang="hr-HR" sz="3800" b="1" dirty="0">
                <a:latin typeface="IBM Plex Sans SmBld" panose="020B0503050203000203" pitchFamily="34" charset="0"/>
              </a:rPr>
            </a:br>
            <a:r>
              <a:rPr lang="hr-HR" sz="3800" b="1" dirty="0">
                <a:latin typeface="IBM Plex Sans SmBld" panose="020B0503050203000203" pitchFamily="34" charset="0"/>
              </a:rPr>
              <a:t>R-1 računa</a:t>
            </a:r>
            <a:br>
              <a:rPr lang="hr-HR" sz="3800" b="1" dirty="0">
                <a:latin typeface="IBM Plex Sans SmBld" panose="020B0503050203000203" pitchFamily="34" charset="0"/>
              </a:rPr>
            </a:br>
            <a:r>
              <a:rPr lang="hr-HR" sz="3800" b="1" dirty="0" smtClean="0">
                <a:latin typeface="IBM Plex Sans SmBld" panose="020B0503050203000203" pitchFamily="34" charset="0"/>
              </a:rPr>
              <a:t>na zahtjev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CD1BAE-1E4D-1DAE-69B5-8837B84F989F}"/>
              </a:ext>
            </a:extLst>
          </p:cNvPr>
          <p:cNvSpPr txBox="1"/>
          <p:nvPr/>
        </p:nvSpPr>
        <p:spPr>
          <a:xfrm>
            <a:off x="6501812" y="1183555"/>
            <a:ext cx="469646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dirty="0">
                <a:latin typeface="IBM Plex Sans SmBld" panose="020B0503050203000203" pitchFamily="34" charset="0"/>
              </a:rPr>
              <a:t>Bez obzira na tip poslovnog partnera </a:t>
            </a:r>
            <a:r>
              <a:rPr lang="hr-HR" sz="2600" b="1" dirty="0">
                <a:latin typeface="IBM Plex Sans SmBld" panose="020B0503050203000203" pitchFamily="34" charset="0"/>
              </a:rPr>
              <a:t>i dalje je to krajnja potrošnja i </a:t>
            </a:r>
            <a:r>
              <a:rPr lang="hr-HR" sz="2600" b="1" dirty="0" err="1">
                <a:latin typeface="IBM Plex Sans SmBld" panose="020B0503050203000203" pitchFamily="34" charset="0"/>
              </a:rPr>
              <a:t>Fiskalizacija</a:t>
            </a:r>
            <a:r>
              <a:rPr lang="hr-HR" sz="2600" b="1" dirty="0">
                <a:latin typeface="IBM Plex Sans SmBld" panose="020B0503050203000203" pitchFamily="34" charset="0"/>
              </a:rPr>
              <a:t> </a:t>
            </a:r>
            <a:r>
              <a:rPr lang="hr-HR" sz="2600" b="1" dirty="0" smtClean="0">
                <a:latin typeface="IBM Plex Sans SmBld" panose="020B0503050203000203" pitchFamily="34" charset="0"/>
              </a:rPr>
              <a:t>1.0</a:t>
            </a:r>
            <a:endParaRPr lang="hr-HR" sz="2600" b="1" dirty="0">
              <a:latin typeface="IBM Plex Sans SmBld" panose="020B0503050203000203" pitchFamily="34" charset="0"/>
            </a:endParaRPr>
          </a:p>
          <a:p>
            <a:endParaRPr lang="hr-HR" sz="2600" dirty="0">
              <a:latin typeface="IBM Plex Sans SmBld" panose="020B0503050203000203" pitchFamily="34" charset="0"/>
            </a:endParaRPr>
          </a:p>
          <a:p>
            <a:r>
              <a:rPr lang="hr-HR" sz="2600" dirty="0">
                <a:latin typeface="IBM Plex Sans SmBld" panose="020B0503050203000203" pitchFamily="34" charset="0"/>
              </a:rPr>
              <a:t>Račun se mijenja iz B2C u B2B i </a:t>
            </a:r>
            <a:r>
              <a:rPr lang="hr-HR" sz="2600" b="1" dirty="0">
                <a:latin typeface="IBM Plex Sans SmBld" panose="020B0503050203000203" pitchFamily="34" charset="0"/>
              </a:rPr>
              <a:t>potrebna je dostava </a:t>
            </a:r>
            <a:r>
              <a:rPr lang="hr-HR" sz="2600" b="1" dirty="0" err="1" smtClean="0">
                <a:latin typeface="IBM Plex Sans SmBld" panose="020B0503050203000203" pitchFamily="34" charset="0"/>
              </a:rPr>
              <a:t>OIB</a:t>
            </a:r>
            <a:r>
              <a:rPr lang="hr-HR" sz="2600" b="1" dirty="0" smtClean="0">
                <a:latin typeface="IBM Plex Sans SmBld" panose="020B0503050203000203" pitchFamily="34" charset="0"/>
              </a:rPr>
              <a:t>-a</a:t>
            </a:r>
            <a:endParaRPr lang="hr-HR" sz="2600" b="1" dirty="0">
              <a:latin typeface="IBM Plex Sans SmBld" panose="020B0503050203000203" pitchFamily="34" charset="0"/>
            </a:endParaRPr>
          </a:p>
          <a:p>
            <a:endParaRPr lang="hr-HR" sz="2600" dirty="0">
              <a:latin typeface="IBM Plex Sans SmBld" panose="020B0503050203000203" pitchFamily="34" charset="0"/>
            </a:endParaRPr>
          </a:p>
          <a:p>
            <a:r>
              <a:rPr lang="hr-HR" sz="2600" dirty="0">
                <a:latin typeface="IBM Plex Sans SmBld" panose="020B0503050203000203" pitchFamily="34" charset="0"/>
              </a:rPr>
              <a:t>Storniranje računa, novi R-1 račun, novi </a:t>
            </a:r>
            <a:r>
              <a:rPr lang="hr-HR" sz="2600" dirty="0" err="1">
                <a:latin typeface="IBM Plex Sans SmBld" panose="020B0503050203000203" pitchFamily="34" charset="0"/>
              </a:rPr>
              <a:t>PP</a:t>
            </a:r>
            <a:r>
              <a:rPr lang="hr-HR" sz="2600" dirty="0">
                <a:latin typeface="IBM Plex Sans SmBld" panose="020B0503050203000203" pitchFamily="34" charset="0"/>
              </a:rPr>
              <a:t>, dodavanje</a:t>
            </a:r>
            <a:br>
              <a:rPr lang="hr-HR" sz="2600" dirty="0">
                <a:latin typeface="IBM Plex Sans SmBld" panose="020B0503050203000203" pitchFamily="34" charset="0"/>
              </a:rPr>
            </a:br>
            <a:r>
              <a:rPr lang="hr-HR" sz="2600" dirty="0" err="1">
                <a:latin typeface="IBM Plex Sans SmBld" panose="020B0503050203000203" pitchFamily="34" charset="0"/>
              </a:rPr>
              <a:t>OIB</a:t>
            </a:r>
            <a:r>
              <a:rPr lang="hr-HR" sz="2600" dirty="0">
                <a:latin typeface="IBM Plex Sans SmBld" panose="020B0503050203000203" pitchFamily="34" charset="0"/>
              </a:rPr>
              <a:t>-a, </a:t>
            </a:r>
            <a:r>
              <a:rPr lang="hr-HR" sz="2600" dirty="0" err="1">
                <a:latin typeface="IBM Plex Sans SmBld" panose="020B0503050203000203" pitchFamily="34" charset="0"/>
              </a:rPr>
              <a:t>fiskalizacija</a:t>
            </a:r>
            <a:r>
              <a:rPr lang="hr-HR" sz="2600" dirty="0">
                <a:latin typeface="IBM Plex Sans SmBld" panose="020B0503050203000203" pitchFamily="34" charset="0"/>
              </a:rPr>
              <a:t> </a:t>
            </a:r>
            <a:r>
              <a:rPr lang="hr-HR" sz="2600" dirty="0" smtClean="0">
                <a:latin typeface="IBM Plex Sans SmBld" panose="020B0503050203000203" pitchFamily="34" charset="0"/>
              </a:rPr>
              <a:t>1.0</a:t>
            </a:r>
            <a:endParaRPr lang="x-none" sz="2600" dirty="0">
              <a:latin typeface="IBM Plex Sans SmBld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56F1D6-CAA3-92DF-43B9-BEEC7F42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34DB834-F99C-D976-E5D8-810A2964BCAC}"/>
              </a:ext>
            </a:extLst>
          </p:cNvPr>
          <p:cNvSpPr txBox="1"/>
          <p:nvPr/>
        </p:nvSpPr>
        <p:spPr>
          <a:xfrm>
            <a:off x="320158" y="314383"/>
            <a:ext cx="316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0" dirty="0">
                <a:solidFill>
                  <a:srgbClr val="00C4B4"/>
                </a:solidFill>
                <a:latin typeface="IBM Plex Sans ExtLt" panose="020B030305020300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46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A3095AF-518A-48D6-DEE4-DCBC2A0B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02E5A5-CB8A-14E3-F378-88DCE26091AE}"/>
              </a:ext>
            </a:extLst>
          </p:cNvPr>
          <p:cNvSpPr txBox="1"/>
          <p:nvPr/>
        </p:nvSpPr>
        <p:spPr>
          <a:xfrm>
            <a:off x="3119098" y="1139355"/>
            <a:ext cx="343034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800" dirty="0">
                <a:latin typeface="IBM Plex Sans" panose="020B0503050203000203" pitchFamily="34" charset="0"/>
              </a:rPr>
              <a:t>Izrada računa</a:t>
            </a:r>
            <a:br>
              <a:rPr lang="hr-HR" sz="3800" dirty="0">
                <a:latin typeface="IBM Plex Sans" panose="020B0503050203000203" pitchFamily="34" charset="0"/>
              </a:rPr>
            </a:br>
            <a:r>
              <a:rPr lang="hr-HR" sz="3800" dirty="0">
                <a:latin typeface="IBM Plex Sans" panose="020B0503050203000203" pitchFamily="34" charset="0"/>
              </a:rPr>
              <a:t>za DPK</a:t>
            </a:r>
          </a:p>
          <a:p>
            <a:endParaRPr lang="x-none" sz="3800" b="1" dirty="0">
              <a:latin typeface="IBM Plex Sans SmBld" panose="020B050305020300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F379C3-DF12-EED4-3299-8A71AA976B30}"/>
              </a:ext>
            </a:extLst>
          </p:cNvPr>
          <p:cNvSpPr txBox="1"/>
          <p:nvPr/>
        </p:nvSpPr>
        <p:spPr>
          <a:xfrm>
            <a:off x="6501812" y="1183555"/>
            <a:ext cx="55289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IBM Plex Sans" panose="020B0503050203000203" pitchFamily="34" charset="0"/>
              </a:rPr>
              <a:t>Potrebna razlučivanja</a:t>
            </a:r>
            <a:r>
              <a:rPr lang="hr-HR" sz="2800" b="1" dirty="0">
                <a:latin typeface="IBM Plex Sans" panose="020B0503050203000203" pitchFamily="34" charset="0"/>
              </a:rPr>
              <a:t/>
            </a:r>
            <a:br>
              <a:rPr lang="hr-HR" sz="2800" b="1" dirty="0">
                <a:latin typeface="IBM Plex Sans" panose="020B0503050203000203" pitchFamily="34" charset="0"/>
              </a:rPr>
            </a:br>
            <a:r>
              <a:rPr lang="hr-HR" sz="2800" b="1" dirty="0">
                <a:latin typeface="IBM Plex Sans" panose="020B0503050203000203" pitchFamily="34" charset="0"/>
              </a:rPr>
              <a:t>prije izrade</a:t>
            </a:r>
          </a:p>
          <a:p>
            <a:r>
              <a:rPr lang="hr-HR" sz="2800" dirty="0">
                <a:latin typeface="IBM Plex Sans" panose="020B0503050203000203" pitchFamily="34" charset="0"/>
              </a:rPr>
              <a:t>B2C ↔ B2B</a:t>
            </a:r>
          </a:p>
          <a:p>
            <a:r>
              <a:rPr lang="hr-HR" sz="2800" dirty="0">
                <a:latin typeface="IBM Plex Sans" panose="020B0503050203000203" pitchFamily="34" charset="0"/>
              </a:rPr>
              <a:t>tuzemstvo ↔ </a:t>
            </a:r>
            <a:r>
              <a:rPr lang="hr-HR" sz="2800" dirty="0" smtClean="0">
                <a:latin typeface="IBM Plex Sans" panose="020B0503050203000203" pitchFamily="34" charset="0"/>
              </a:rPr>
              <a:t>inozemstvo</a:t>
            </a:r>
          </a:p>
          <a:p>
            <a:r>
              <a:rPr lang="hr-HR" sz="2800" dirty="0" smtClean="0">
                <a:latin typeface="IBM Plex Sans" panose="020B0503050203000203" pitchFamily="34" charset="0"/>
              </a:rPr>
              <a:t>Za </a:t>
            </a:r>
            <a:r>
              <a:rPr lang="hr-HR" sz="2800" b="1" dirty="0" smtClean="0">
                <a:latin typeface="IBM Plex Sans" panose="020B0503050203000203" pitchFamily="34" charset="0"/>
              </a:rPr>
              <a:t>HR B2B </a:t>
            </a:r>
            <a:r>
              <a:rPr lang="hr-HR" sz="2800" dirty="0" smtClean="0">
                <a:latin typeface="IBM Plex Sans" panose="020B0503050203000203" pitchFamily="34" charset="0"/>
              </a:rPr>
              <a:t>to je </a:t>
            </a:r>
            <a:r>
              <a:rPr lang="hr-HR" sz="2800" b="1" dirty="0" smtClean="0">
                <a:latin typeface="IBM Plex Sans" panose="020B0503050203000203" pitchFamily="34" charset="0"/>
              </a:rPr>
              <a:t>transakcijski</a:t>
            </a:r>
            <a:r>
              <a:rPr lang="hr-HR" sz="2800" dirty="0" smtClean="0">
                <a:latin typeface="IBM Plex Sans" panose="020B0503050203000203" pitchFamily="34" charset="0"/>
              </a:rPr>
              <a:t> </a:t>
            </a:r>
          </a:p>
          <a:p>
            <a:r>
              <a:rPr lang="hr-HR" sz="2800" dirty="0" smtClean="0">
                <a:latin typeface="IBM Plex Sans" panose="020B0503050203000203" pitchFamily="34" charset="0"/>
              </a:rPr>
              <a:t>e-račun i F 2.0</a:t>
            </a:r>
          </a:p>
          <a:p>
            <a:endParaRPr lang="hr-HR" sz="2800" dirty="0">
              <a:latin typeface="IBM Plex Sans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806BBE-8F34-2FB1-F032-87F689DFF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59D675-A659-AE9D-6B2A-31DB2C505138}"/>
              </a:ext>
            </a:extLst>
          </p:cNvPr>
          <p:cNvSpPr txBox="1"/>
          <p:nvPr/>
        </p:nvSpPr>
        <p:spPr>
          <a:xfrm>
            <a:off x="320158" y="314383"/>
            <a:ext cx="316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0" dirty="0">
                <a:solidFill>
                  <a:srgbClr val="00C4B4"/>
                </a:solidFill>
                <a:latin typeface="IBM Plex Sans ExtLt" panose="020B0303050203000203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98532C-CDDC-7355-9920-660FCCDAE460}"/>
              </a:ext>
            </a:extLst>
          </p:cNvPr>
          <p:cNvSpPr txBox="1"/>
          <p:nvPr/>
        </p:nvSpPr>
        <p:spPr>
          <a:xfrm>
            <a:off x="3129729" y="469272"/>
            <a:ext cx="657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spc="200" dirty="0">
                <a:solidFill>
                  <a:srgbClr val="FF0000"/>
                </a:solidFill>
                <a:latin typeface="IBM Plex Sans" panose="020B0503050203000203" pitchFamily="34" charset="0"/>
              </a:rPr>
              <a:t>POŽELJNO UJEDNAČENJE NA NIVOU HPU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5DFBEE-9E3B-947C-61FF-4591AB0AD2C8}"/>
              </a:ext>
            </a:extLst>
          </p:cNvPr>
          <p:cNvSpPr txBox="1"/>
          <p:nvPr/>
        </p:nvSpPr>
        <p:spPr>
          <a:xfrm>
            <a:off x="6549441" y="3993695"/>
            <a:ext cx="47277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latin typeface="IBM Plex Sans" panose="020B0503050203000203" pitchFamily="34" charset="0"/>
              </a:rPr>
              <a:t>Za </a:t>
            </a:r>
            <a:r>
              <a:rPr lang="hr-HR" sz="2800" b="1" dirty="0" smtClean="0">
                <a:latin typeface="IBM Plex Sans" panose="020B0503050203000203" pitchFamily="34" charset="0"/>
              </a:rPr>
              <a:t>ostale </a:t>
            </a:r>
            <a:r>
              <a:rPr lang="hr-HR" sz="2800" dirty="0" smtClean="0">
                <a:latin typeface="IBM Plex Sans" panose="020B0503050203000203" pitchFamily="34" charset="0"/>
              </a:rPr>
              <a:t>(</a:t>
            </a:r>
            <a:r>
              <a:rPr lang="hr-HR" sz="2400" i="1" dirty="0" smtClean="0">
                <a:latin typeface="IBM Plex Sans" panose="020B0503050203000203" pitchFamily="34" charset="0"/>
              </a:rPr>
              <a:t>možda i za sve?</a:t>
            </a:r>
            <a:r>
              <a:rPr lang="hr-HR" sz="2800" dirty="0" smtClean="0">
                <a:latin typeface="IBM Plex Sans" panose="020B0503050203000203" pitchFamily="34" charset="0"/>
              </a:rPr>
              <a:t>)  </a:t>
            </a:r>
            <a:r>
              <a:rPr lang="hr-HR" sz="2800" dirty="0">
                <a:latin typeface="IBM Plex Sans" panose="020B0503050203000203" pitchFamily="34" charset="0"/>
              </a:rPr>
              <a:t>poslovne partnere </a:t>
            </a:r>
            <a:br>
              <a:rPr lang="hr-HR" sz="2800" dirty="0">
                <a:latin typeface="IBM Plex Sans" panose="020B0503050203000203" pitchFamily="34" charset="0"/>
              </a:rPr>
            </a:br>
            <a:r>
              <a:rPr lang="hr-HR" sz="2800" dirty="0">
                <a:latin typeface="IBM Plex Sans" panose="020B0503050203000203" pitchFamily="34" charset="0"/>
              </a:rPr>
              <a:t>to je i dalje </a:t>
            </a:r>
            <a:r>
              <a:rPr lang="hr-HR" sz="2800" i="1" dirty="0">
                <a:latin typeface="IBM Plex Sans" panose="020B0503050203000203" pitchFamily="34" charset="0"/>
              </a:rPr>
              <a:t>krajnja potrošnja </a:t>
            </a:r>
            <a:r>
              <a:rPr lang="hr-HR" sz="2800" dirty="0">
                <a:latin typeface="IBM Plex Sans" panose="020B0503050203000203" pitchFamily="34" charset="0"/>
              </a:rPr>
              <a:t>ali obaveza </a:t>
            </a:r>
            <a:r>
              <a:rPr lang="hr-HR" sz="2800" dirty="0" err="1">
                <a:latin typeface="IBM Plex Sans" panose="020B0503050203000203" pitchFamily="34" charset="0"/>
              </a:rPr>
              <a:t>fiskalizacije</a:t>
            </a:r>
            <a:r>
              <a:rPr lang="hr-HR" sz="2800" dirty="0">
                <a:latin typeface="IBM Plex Sans" panose="020B0503050203000203" pitchFamily="34" charset="0"/>
              </a:rPr>
              <a:t> </a:t>
            </a:r>
            <a:r>
              <a:rPr lang="hr-HR" sz="2800" b="1" dirty="0">
                <a:latin typeface="IBM Plex Sans" panose="020B0503050203000203" pitchFamily="34" charset="0"/>
              </a:rPr>
              <a:t>transakcijskih</a:t>
            </a:r>
            <a:r>
              <a:rPr lang="hr-HR" sz="2800" dirty="0">
                <a:latin typeface="IBM Plex Sans" panose="020B0503050203000203" pitchFamily="34" charset="0"/>
              </a:rPr>
              <a:t> računa </a:t>
            </a:r>
            <a:br>
              <a:rPr lang="hr-HR" sz="2800" dirty="0">
                <a:latin typeface="IBM Plex Sans" panose="020B0503050203000203" pitchFamily="34" charset="0"/>
              </a:rPr>
            </a:br>
            <a:r>
              <a:rPr lang="hr-HR" sz="2800" dirty="0">
                <a:latin typeface="IBM Plex Sans" panose="020B0503050203000203" pitchFamily="34" charset="0"/>
              </a:rPr>
              <a:t>po F1.0! 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6B50AAD-D04E-A2EA-4491-142F8273BE00}"/>
              </a:ext>
            </a:extLst>
          </p:cNvPr>
          <p:cNvSpPr/>
          <p:nvPr/>
        </p:nvSpPr>
        <p:spPr>
          <a:xfrm>
            <a:off x="10177874" y="1573605"/>
            <a:ext cx="910643" cy="910643"/>
          </a:xfrm>
          <a:prstGeom prst="ellipse">
            <a:avLst/>
          </a:prstGeom>
          <a:solidFill>
            <a:srgbClr val="00C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FC36C2-8B42-DE0C-3645-D51179CD4A4B}"/>
              </a:ext>
            </a:extLst>
          </p:cNvPr>
          <p:cNvSpPr txBox="1"/>
          <p:nvPr/>
        </p:nvSpPr>
        <p:spPr>
          <a:xfrm>
            <a:off x="10183190" y="1853230"/>
            <a:ext cx="105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spc="200" dirty="0">
                <a:latin typeface="IBM Plex Sans" panose="020B0503050203000203" pitchFamily="34" charset="0"/>
              </a:rPr>
              <a:t>NOVO</a:t>
            </a:r>
            <a:endParaRPr lang="hr-HR" sz="1800" b="1" dirty="0">
              <a:latin typeface="IBM Plex Sans" panose="020B050305020300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6B50AAD-D04E-A2EA-4491-142F8273BE00}"/>
              </a:ext>
            </a:extLst>
          </p:cNvPr>
          <p:cNvSpPr/>
          <p:nvPr/>
        </p:nvSpPr>
        <p:spPr>
          <a:xfrm>
            <a:off x="5489955" y="4301826"/>
            <a:ext cx="910643" cy="910643"/>
          </a:xfrm>
          <a:prstGeom prst="ellipse">
            <a:avLst/>
          </a:prstGeom>
          <a:solidFill>
            <a:srgbClr val="00C4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FC36C2-8B42-DE0C-3645-D51179CD4A4B}"/>
              </a:ext>
            </a:extLst>
          </p:cNvPr>
          <p:cNvSpPr txBox="1"/>
          <p:nvPr/>
        </p:nvSpPr>
        <p:spPr>
          <a:xfrm>
            <a:off x="5489955" y="4572481"/>
            <a:ext cx="105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spc="200" dirty="0">
                <a:latin typeface="IBM Plex Sans" panose="020B0503050203000203" pitchFamily="34" charset="0"/>
              </a:rPr>
              <a:t>NOVO</a:t>
            </a:r>
            <a:endParaRPr lang="hr-HR" sz="1800" b="1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B5A2349-38E5-2007-0091-D90C0089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87B3354-52CE-6120-EDDC-5847EAAEF612}"/>
              </a:ext>
            </a:extLst>
          </p:cNvPr>
          <p:cNvSpPr txBox="1"/>
          <p:nvPr/>
        </p:nvSpPr>
        <p:spPr>
          <a:xfrm>
            <a:off x="3119098" y="1139355"/>
            <a:ext cx="343034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800" dirty="0">
                <a:latin typeface="IBM Plex Sans" panose="020B0503050203000203" pitchFamily="34" charset="0"/>
              </a:rPr>
              <a:t>Izrada računa</a:t>
            </a:r>
            <a:br>
              <a:rPr lang="hr-HR" sz="3800" dirty="0">
                <a:latin typeface="IBM Plex Sans" panose="020B0503050203000203" pitchFamily="34" charset="0"/>
              </a:rPr>
            </a:br>
            <a:r>
              <a:rPr lang="hr-HR" sz="3800" dirty="0">
                <a:latin typeface="IBM Plex Sans" panose="020B0503050203000203" pitchFamily="34" charset="0"/>
              </a:rPr>
              <a:t>za </a:t>
            </a:r>
            <a:r>
              <a:rPr lang="hr-HR" sz="3800" dirty="0" err="1" smtClean="0">
                <a:latin typeface="IBM Plex Sans" panose="020B0503050203000203" pitchFamily="34" charset="0"/>
              </a:rPr>
              <a:t>DPK</a:t>
            </a:r>
            <a:endParaRPr lang="hr-HR" sz="3800" dirty="0" smtClean="0">
              <a:latin typeface="IBM Plex Sans" panose="020B0503050203000203" pitchFamily="34" charset="0"/>
            </a:endParaRPr>
          </a:p>
          <a:p>
            <a:r>
              <a:rPr lang="hr-HR" sz="3800" b="1" dirty="0" smtClean="0">
                <a:latin typeface="IBM Plex Sans" panose="020B0503050203000203" pitchFamily="34" charset="0"/>
              </a:rPr>
              <a:t>Dodatni zahtjevi</a:t>
            </a:r>
            <a:endParaRPr lang="hr-HR" sz="3800" b="1" dirty="0">
              <a:latin typeface="IBM Plex Sans" panose="020B0503050203000203" pitchFamily="34" charset="0"/>
            </a:endParaRPr>
          </a:p>
          <a:p>
            <a:endParaRPr lang="x-none" sz="3800" b="1" dirty="0">
              <a:latin typeface="IBM Plex Sans SmBld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AAE5286-7467-4B02-38CD-AA1261A7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33BCB6-0849-665A-D62C-FCC3A3F57844}"/>
              </a:ext>
            </a:extLst>
          </p:cNvPr>
          <p:cNvSpPr txBox="1"/>
          <p:nvPr/>
        </p:nvSpPr>
        <p:spPr>
          <a:xfrm>
            <a:off x="320158" y="314383"/>
            <a:ext cx="316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0" dirty="0">
                <a:solidFill>
                  <a:srgbClr val="00C4B4"/>
                </a:solidFill>
                <a:latin typeface="IBM Plex Sans ExtLt" panose="020B0303050203000203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DFA00E-13ED-29FC-A9F9-D57470B96212}"/>
              </a:ext>
            </a:extLst>
          </p:cNvPr>
          <p:cNvSpPr txBox="1"/>
          <p:nvPr/>
        </p:nvSpPr>
        <p:spPr>
          <a:xfrm>
            <a:off x="6501812" y="2349047"/>
            <a:ext cx="49829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 err="1" smtClean="0">
                <a:latin typeface="IBM Plex Sans" panose="020B0503050203000203" pitchFamily="34" charset="0"/>
              </a:rPr>
              <a:t>Fiskalizacija</a:t>
            </a:r>
            <a:r>
              <a:rPr lang="hr-HR" sz="2800" dirty="0" smtClean="0">
                <a:latin typeface="IBM Plex Sans" panose="020B0503050203000203" pitchFamily="34" charset="0"/>
              </a:rPr>
              <a:t> </a:t>
            </a:r>
            <a:r>
              <a:rPr lang="hr-HR" sz="2800" dirty="0">
                <a:latin typeface="IBM Plex Sans" panose="020B0503050203000203" pitchFamily="34" charset="0"/>
              </a:rPr>
              <a:t>donosi brigu o tome kako i </a:t>
            </a:r>
            <a:r>
              <a:rPr lang="hr-HR" sz="2800" u="sng" dirty="0">
                <a:latin typeface="IBM Plex Sans" panose="020B0503050203000203" pitchFamily="34" charset="0"/>
              </a:rPr>
              <a:t>kada</a:t>
            </a:r>
            <a:r>
              <a:rPr lang="hr-HR" sz="2800" dirty="0">
                <a:latin typeface="IBM Plex Sans" panose="020B0503050203000203" pitchFamily="34" charset="0"/>
              </a:rPr>
              <a:t> nastaju računi za </a:t>
            </a:r>
            <a:r>
              <a:rPr lang="hr-HR" sz="2800" dirty="0" err="1" smtClean="0">
                <a:latin typeface="IBM Plex Sans" panose="020B0503050203000203" pitchFamily="34" charset="0"/>
              </a:rPr>
              <a:t>DPK</a:t>
            </a:r>
            <a:r>
              <a:rPr lang="hr-HR" sz="2800" dirty="0">
                <a:latin typeface="IBM Plex Sans" panose="020B0503050203000203" pitchFamily="34" charset="0"/>
              </a:rPr>
              <a:t> </a:t>
            </a:r>
            <a:r>
              <a:rPr lang="hr-HR" sz="2800" dirty="0" smtClean="0">
                <a:latin typeface="IBM Plex Sans" panose="020B0503050203000203" pitchFamily="34" charset="0"/>
              </a:rPr>
              <a:t>(automatska obrada i </a:t>
            </a:r>
            <a:r>
              <a:rPr lang="hr-HR" sz="2800" dirty="0" err="1" smtClean="0">
                <a:latin typeface="IBM Plex Sans" panose="020B0503050203000203" pitchFamily="34" charset="0"/>
              </a:rPr>
              <a:t>fiskalizacija</a:t>
            </a:r>
            <a:r>
              <a:rPr lang="hr-HR" sz="2800" dirty="0" smtClean="0">
                <a:latin typeface="IBM Plex Sans" panose="020B0503050203000203" pitchFamily="34" charset="0"/>
              </a:rPr>
              <a:t>)</a:t>
            </a:r>
          </a:p>
          <a:p>
            <a:r>
              <a:rPr lang="hr-HR" sz="2800" dirty="0" smtClean="0">
                <a:latin typeface="IBM Plex Sans" panose="020B0503050203000203" pitchFamily="34" charset="0"/>
              </a:rPr>
              <a:t>Izdanu </a:t>
            </a:r>
            <a:r>
              <a:rPr lang="hr-HR" sz="2800" dirty="0" err="1" smtClean="0">
                <a:latin typeface="IBM Plex Sans" panose="020B0503050203000203" pitchFamily="34" charset="0"/>
              </a:rPr>
              <a:t>DPK</a:t>
            </a:r>
            <a:r>
              <a:rPr lang="hr-HR" sz="2800" dirty="0" smtClean="0">
                <a:latin typeface="IBM Plex Sans" panose="020B0503050203000203" pitchFamily="34" charset="0"/>
              </a:rPr>
              <a:t>  </a:t>
            </a:r>
            <a:r>
              <a:rPr lang="hr-HR" sz="2800" dirty="0">
                <a:latin typeface="IBM Plex Sans" panose="020B0503050203000203" pitchFamily="34" charset="0"/>
              </a:rPr>
              <a:t>moguće je platiti raznim platnim kanalima i načinima </a:t>
            </a:r>
            <a:r>
              <a:rPr lang="hr-HR" sz="2800" dirty="0" smtClean="0">
                <a:latin typeface="IBM Plex Sans" panose="020B0503050203000203" pitchFamily="34" charset="0"/>
              </a:rPr>
              <a:t>plaćanja: potrebne izmjene plaćanja ako je račun već stvoren</a:t>
            </a:r>
            <a:endParaRPr lang="hr-HR" sz="2800" dirty="0">
              <a:latin typeface="IBM Plex Sans" panose="020B0503050203000203" pitchFamily="34" charset="0"/>
            </a:endParaRPr>
          </a:p>
          <a:p>
            <a:endParaRPr lang="hr-HR" sz="2800" dirty="0">
              <a:latin typeface="IBM Plex Sans" panose="020B0503050203000203" pitchFamily="34" charset="0"/>
            </a:endParaRPr>
          </a:p>
          <a:p>
            <a:endParaRPr lang="hr-HR" sz="2800" dirty="0">
              <a:latin typeface="IBM Plex Sans" panose="020B0503050203000203" pitchFamily="34" charset="0"/>
            </a:endParaRPr>
          </a:p>
          <a:p>
            <a:endParaRPr lang="hr-HR" sz="2800" dirty="0">
              <a:latin typeface="IBM Plex Sans" panose="020B050305020300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CA09B9-5E2A-F68B-2F18-4AACFCC8556A}"/>
              </a:ext>
            </a:extLst>
          </p:cNvPr>
          <p:cNvSpPr txBox="1"/>
          <p:nvPr/>
        </p:nvSpPr>
        <p:spPr>
          <a:xfrm>
            <a:off x="6513444" y="1241212"/>
            <a:ext cx="5528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latin typeface="IBM Plex Sans" panose="020B0503050203000203" pitchFamily="34" charset="0"/>
              </a:rPr>
              <a:t>Možemo li svima poslati e-račun u F2.0?</a:t>
            </a:r>
          </a:p>
        </p:txBody>
      </p:sp>
    </p:spTree>
    <p:extLst>
      <p:ext uri="{BB962C8B-B14F-4D97-AF65-F5344CB8AC3E}">
        <p14:creationId xmlns:p14="http://schemas.microsoft.com/office/powerpoint/2010/main" val="38847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84A5A03-844B-E06E-31A4-DCD00102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3D5A26-C068-3C1D-6702-161DCA8C8966}"/>
              </a:ext>
            </a:extLst>
          </p:cNvPr>
          <p:cNvSpPr txBox="1"/>
          <p:nvPr/>
        </p:nvSpPr>
        <p:spPr>
          <a:xfrm>
            <a:off x="3119098" y="1139355"/>
            <a:ext cx="343034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800" dirty="0">
                <a:latin typeface="IBM Plex Sans" panose="020B0503050203000203" pitchFamily="34" charset="0"/>
              </a:rPr>
              <a:t>Prodaja iz sustava parkiranja</a:t>
            </a:r>
            <a:br>
              <a:rPr lang="hr-HR" sz="3800" dirty="0">
                <a:latin typeface="IBM Plex Sans" panose="020B0503050203000203" pitchFamily="34" charset="0"/>
              </a:rPr>
            </a:br>
            <a:r>
              <a:rPr lang="hr-HR" sz="3800" dirty="0">
                <a:latin typeface="IBM Plex Sans" panose="020B0503050203000203" pitchFamily="34" charset="0"/>
              </a:rPr>
              <a:t>B2B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F8C97F-20D1-765A-8282-FD24C975D0C7}"/>
              </a:ext>
            </a:extLst>
          </p:cNvPr>
          <p:cNvSpPr txBox="1"/>
          <p:nvPr/>
        </p:nvSpPr>
        <p:spPr>
          <a:xfrm>
            <a:off x="6501812" y="1183555"/>
            <a:ext cx="55289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 err="1">
                <a:latin typeface="IBM Plex Sans" panose="020B0503050203000203" pitchFamily="34" charset="0"/>
              </a:rPr>
              <a:t>Fiskalizacijom</a:t>
            </a:r>
            <a:r>
              <a:rPr lang="hr-HR" sz="2800" b="1" dirty="0">
                <a:latin typeface="IBM Plex Sans" panose="020B0503050203000203" pitchFamily="34" charset="0"/>
              </a:rPr>
              <a:t> 2.0</a:t>
            </a:r>
            <a:br>
              <a:rPr lang="hr-HR" sz="2800" b="1" dirty="0">
                <a:latin typeface="IBM Plex Sans" panose="020B0503050203000203" pitchFamily="34" charset="0"/>
              </a:rPr>
            </a:br>
            <a:r>
              <a:rPr lang="hr-HR" sz="2800" b="1" dirty="0">
                <a:latin typeface="IBM Plex Sans" panose="020B0503050203000203" pitchFamily="34" charset="0"/>
              </a:rPr>
              <a:t>obuhvaćeni su </a:t>
            </a:r>
            <a:r>
              <a:rPr lang="hr-HR" sz="2800" b="1" dirty="0" err="1">
                <a:latin typeface="IBM Plex Sans" panose="020B0503050203000203" pitchFamily="34" charset="0"/>
              </a:rPr>
              <a:t>transakcijski</a:t>
            </a:r>
            <a:r>
              <a:rPr lang="hr-HR" sz="2800" b="1" dirty="0">
                <a:latin typeface="IBM Plex Sans" panose="020B0503050203000203" pitchFamily="34" charset="0"/>
              </a:rPr>
              <a:t> računi B2B </a:t>
            </a:r>
          </a:p>
          <a:p>
            <a:r>
              <a:rPr lang="hr-HR" sz="2800" dirty="0" err="1">
                <a:latin typeface="IBM Plex Sans" panose="020B0503050203000203" pitchFamily="34" charset="0"/>
              </a:rPr>
              <a:t>Npr.</a:t>
            </a:r>
            <a:r>
              <a:rPr lang="hr-HR" sz="2800" dirty="0">
                <a:latin typeface="IBM Plex Sans" panose="020B0503050203000203" pitchFamily="34" charset="0"/>
              </a:rPr>
              <a:t>: Banka plaća transakcijski,</a:t>
            </a:r>
            <a:br>
              <a:rPr lang="hr-HR" sz="2800" dirty="0">
                <a:latin typeface="IBM Plex Sans" panose="020B0503050203000203" pitchFamily="34" charset="0"/>
              </a:rPr>
            </a:br>
            <a:r>
              <a:rPr lang="hr-HR" sz="2800" dirty="0">
                <a:latin typeface="IBM Plex Sans" panose="020B0503050203000203" pitchFamily="34" charset="0"/>
              </a:rPr>
              <a:t>putem računa, godišnje karte</a:t>
            </a:r>
            <a:br>
              <a:rPr lang="hr-HR" sz="2800" dirty="0">
                <a:latin typeface="IBM Plex Sans" panose="020B0503050203000203" pitchFamily="34" charset="0"/>
              </a:rPr>
            </a:br>
            <a:r>
              <a:rPr lang="hr-HR" sz="2800" dirty="0">
                <a:latin typeface="IBM Plex Sans" panose="020B0503050203000203" pitchFamily="34" charset="0"/>
              </a:rPr>
              <a:t>za pet parkirnih mjesta. </a:t>
            </a:r>
          </a:p>
          <a:p>
            <a:r>
              <a:rPr lang="hr-HR" sz="2800" b="1" dirty="0">
                <a:latin typeface="IBM Plex Sans" panose="020B0503050203000203" pitchFamily="34" charset="0"/>
              </a:rPr>
              <a:t>e-račun</a:t>
            </a:r>
          </a:p>
          <a:p>
            <a:r>
              <a:rPr lang="hr-HR" sz="2800" b="1" dirty="0" err="1">
                <a:latin typeface="IBM Plex Sans" panose="020B0503050203000203" pitchFamily="34" charset="0"/>
              </a:rPr>
              <a:t>Fiskalizacija</a:t>
            </a:r>
            <a:r>
              <a:rPr lang="hr-HR" sz="2800" b="1" dirty="0">
                <a:latin typeface="IBM Plex Sans" panose="020B0503050203000203" pitchFamily="34" charset="0"/>
              </a:rPr>
              <a:t> 2.0</a:t>
            </a:r>
          </a:p>
          <a:p>
            <a:r>
              <a:rPr lang="hr-HR" sz="2800" b="1" dirty="0">
                <a:latin typeface="IBM Plex Sans" panose="020B0503050203000203" pitchFamily="34" charset="0"/>
              </a:rPr>
              <a:t>Samo pravni subjekti u RH</a:t>
            </a:r>
          </a:p>
          <a:p>
            <a:r>
              <a:rPr lang="hr-HR" sz="2800" b="1" dirty="0">
                <a:latin typeface="IBM Plex Sans" panose="020B0503050203000203" pitchFamily="34" charset="0"/>
              </a:rPr>
              <a:t>Plaćanje samo putem računa</a:t>
            </a:r>
            <a:endParaRPr lang="en-GB" sz="2800" b="1" dirty="0">
              <a:latin typeface="IBM Plex Sans" panose="020B0503050203000203" pitchFamily="34" charset="0"/>
            </a:endParaRPr>
          </a:p>
          <a:p>
            <a:endParaRPr lang="en-GB" sz="2800" dirty="0">
              <a:latin typeface="IBM Plex Sans" panose="020B0503050203000203" pitchFamily="34" charset="0"/>
            </a:endParaRPr>
          </a:p>
          <a:p>
            <a:endParaRPr lang="hr-HR" sz="2800" dirty="0">
              <a:latin typeface="IBM Plex Sans" panose="020B0503050203000203" pitchFamily="34" charset="0"/>
            </a:endParaRPr>
          </a:p>
          <a:p>
            <a:endParaRPr lang="hr-HR" sz="2800" dirty="0">
              <a:latin typeface="IBM Plex Sans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186876-156C-F947-DD55-8022FB0E0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14BA00-81C0-EE9F-6B16-C51852034BB7}"/>
              </a:ext>
            </a:extLst>
          </p:cNvPr>
          <p:cNvSpPr txBox="1"/>
          <p:nvPr/>
        </p:nvSpPr>
        <p:spPr>
          <a:xfrm>
            <a:off x="320158" y="314383"/>
            <a:ext cx="3162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0" dirty="0">
                <a:solidFill>
                  <a:srgbClr val="00C4B4"/>
                </a:solidFill>
                <a:latin typeface="IBM Plex Sans ExtLt" panose="020B030305020300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01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4389CC-AF29-D817-EE68-F50C3AF1EF72}"/>
              </a:ext>
            </a:extLst>
          </p:cNvPr>
          <p:cNvSpPr txBox="1"/>
          <p:nvPr/>
        </p:nvSpPr>
        <p:spPr>
          <a:xfrm>
            <a:off x="3336955" y="576984"/>
            <a:ext cx="7605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noProof="1">
                <a:latin typeface="IBM Plex Sans SmBld" panose="020B0503050203000203" pitchFamily="34" charset="0"/>
              </a:rPr>
              <a:t>Fiskalizacija 2.0  |  SAŽETAK </a:t>
            </a:r>
            <a:endParaRPr lang="en-GB" sz="2400" b="1" noProof="1">
              <a:latin typeface="IBM Plex Sans SmBld" panose="020B050305020300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01A7D5-70AA-5335-95C8-1F446D1C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76" y="5916720"/>
            <a:ext cx="952500" cy="95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E6B6C8-8DF5-F314-A87B-0049A51AB85A}"/>
              </a:ext>
            </a:extLst>
          </p:cNvPr>
          <p:cNvSpPr txBox="1"/>
          <p:nvPr/>
        </p:nvSpPr>
        <p:spPr>
          <a:xfrm>
            <a:off x="835743" y="2643731"/>
            <a:ext cx="28087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000" dirty="0">
                <a:latin typeface="IBM Plex Sans" panose="020B0503050203000203" pitchFamily="34" charset="0"/>
              </a:rPr>
              <a:t>Sustav</a:t>
            </a:r>
            <a:br>
              <a:rPr lang="x-none" sz="3000" dirty="0">
                <a:latin typeface="IBM Plex Sans" panose="020B0503050203000203" pitchFamily="34" charset="0"/>
              </a:rPr>
            </a:br>
            <a:r>
              <a:rPr lang="x-none" sz="3000" dirty="0">
                <a:latin typeface="IBM Plex Sans" panose="020B0503050203000203" pitchFamily="34" charset="0"/>
              </a:rPr>
              <a:t>naplate i kontrole parkiranja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3CD42F-53E5-FBF6-84A0-B43A194A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83" y="491966"/>
            <a:ext cx="2080491" cy="1629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4672" y="1136790"/>
            <a:ext cx="80725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>
                <a:latin typeface="IBM Plex Sans" panose="020B0503050203000203" pitchFamily="34" charset="0"/>
              </a:rPr>
              <a:t>U parking sustavima postoji potreba za</a:t>
            </a:r>
            <a:br>
              <a:rPr lang="hr-HR" sz="2200" b="1" dirty="0">
                <a:latin typeface="IBM Plex Sans" panose="020B0503050203000203" pitchFamily="34" charset="0"/>
              </a:rPr>
            </a:br>
            <a:r>
              <a:rPr lang="hr-HR" sz="2200" b="1" dirty="0">
                <a:latin typeface="IBM Plex Sans" panose="020B0503050203000203" pitchFamily="34" charset="0"/>
              </a:rPr>
              <a:t>doradom </a:t>
            </a:r>
            <a:r>
              <a:rPr lang="hr-HR" sz="2200" b="1" dirty="0" err="1">
                <a:latin typeface="IBM Plex Sans" panose="020B0503050203000203" pitchFamily="34" charset="0"/>
              </a:rPr>
              <a:t>fiskalizacije</a:t>
            </a:r>
            <a:r>
              <a:rPr lang="hr-HR" sz="2200" b="1" dirty="0">
                <a:latin typeface="IBM Plex Sans" panose="020B0503050203000203" pitchFamily="34" charset="0"/>
              </a:rPr>
              <a:t> i to na tri mjesta.</a:t>
            </a:r>
          </a:p>
          <a:p>
            <a:r>
              <a:rPr lang="hr-HR" sz="2200" dirty="0" err="1">
                <a:latin typeface="IBM Plex Sans" panose="020B0503050203000203" pitchFamily="34" charset="0"/>
              </a:rPr>
              <a:t>IPC</a:t>
            </a:r>
            <a:r>
              <a:rPr lang="hr-HR" sz="2200" dirty="0">
                <a:latin typeface="IBM Plex Sans" panose="020B0503050203000203" pitchFamily="34" charset="0"/>
              </a:rPr>
              <a:t> će pripremiti parking sustav Park </a:t>
            </a:r>
            <a:r>
              <a:rPr lang="hr-HR" sz="2200" dirty="0" err="1">
                <a:latin typeface="IBM Plex Sans" panose="020B0503050203000203" pitchFamily="34" charset="0"/>
              </a:rPr>
              <a:t>Control</a:t>
            </a:r>
            <a:r>
              <a:rPr lang="hr-HR" sz="2200" dirty="0">
                <a:latin typeface="IBM Plex Sans" panose="020B0503050203000203" pitchFamily="34" charset="0"/>
              </a:rPr>
              <a:t> za F2.0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Proširenje polja poslovnih 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Proširenje polja artikala za pridruživanje </a:t>
            </a:r>
            <a:r>
              <a:rPr lang="hr-HR" sz="2200" dirty="0" err="1">
                <a:latin typeface="IBM Plex Sans" panose="020B0503050203000203" pitchFamily="34" charset="0"/>
              </a:rPr>
              <a:t>KPD</a:t>
            </a:r>
            <a:r>
              <a:rPr lang="hr-HR" sz="2200" dirty="0">
                <a:latin typeface="IBM Plex Sans" panose="020B0503050203000203" pitchFamily="34" charset="0"/>
              </a:rPr>
              <a:t> šifri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 err="1">
                <a:latin typeface="IBM Plex Sans" panose="020B0503050203000203" pitchFamily="34" charset="0"/>
              </a:rPr>
              <a:t>Šifrarnik</a:t>
            </a:r>
            <a:r>
              <a:rPr lang="hr-HR" sz="2200" dirty="0">
                <a:latin typeface="IBM Plex Sans" panose="020B0503050203000203" pitchFamily="34" charset="0"/>
              </a:rPr>
              <a:t> </a:t>
            </a:r>
            <a:r>
              <a:rPr lang="hr-HR" sz="2200" dirty="0" err="1">
                <a:latin typeface="IBM Plex Sans" panose="020B0503050203000203" pitchFamily="34" charset="0"/>
              </a:rPr>
              <a:t>KPD</a:t>
            </a:r>
            <a:r>
              <a:rPr lang="hr-HR" sz="22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Promjene u </a:t>
            </a:r>
            <a:r>
              <a:rPr lang="hr-HR" sz="2200" dirty="0" err="1">
                <a:latin typeface="IBM Plex Sans" panose="020B0503050203000203" pitchFamily="34" charset="0"/>
              </a:rPr>
              <a:t>XML</a:t>
            </a:r>
            <a:r>
              <a:rPr lang="hr-HR" sz="2200" dirty="0">
                <a:latin typeface="IBM Plex Sans" panose="020B0503050203000203" pitchFamily="34" charset="0"/>
              </a:rPr>
              <a:t> formatu e-računa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Priprema </a:t>
            </a:r>
            <a:r>
              <a:rPr lang="hr-HR" sz="2200" dirty="0" err="1">
                <a:latin typeface="IBM Plex Sans" panose="020B0503050203000203" pitchFamily="34" charset="0"/>
              </a:rPr>
              <a:t>fiskalizacijske</a:t>
            </a:r>
            <a:r>
              <a:rPr lang="hr-HR" sz="2200" dirty="0">
                <a:latin typeface="IBM Plex Sans" panose="020B0503050203000203" pitchFamily="34" charset="0"/>
              </a:rPr>
              <a:t> poruke za e-račun potreban za F2.0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Integracija sa posrednikom (Moj e-račun)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Izvještajni dio vezan uz F2.0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IBM Plex Sans" panose="020B0503050203000203" pitchFamily="34" charset="0"/>
              </a:rPr>
              <a:t>Prilagodbe F 1.0 prema novim zahtjevima (R-1 račun i</a:t>
            </a:r>
            <a:br>
              <a:rPr lang="hr-HR" sz="2200" dirty="0">
                <a:latin typeface="IBM Plex Sans" panose="020B0503050203000203" pitchFamily="34" charset="0"/>
              </a:rPr>
            </a:br>
            <a:r>
              <a:rPr lang="hr-HR" sz="2200" dirty="0" err="1" smtClean="0">
                <a:latin typeface="IBM Plex Sans" panose="020B0503050203000203" pitchFamily="34" charset="0"/>
              </a:rPr>
              <a:t>fiskalizacija</a:t>
            </a:r>
            <a:r>
              <a:rPr lang="hr-HR" sz="2200" dirty="0" smtClean="0">
                <a:latin typeface="IBM Plex Sans" panose="020B0503050203000203" pitchFamily="34" charset="0"/>
              </a:rPr>
              <a:t> računa </a:t>
            </a:r>
            <a:r>
              <a:rPr lang="hr-HR" sz="2200" dirty="0">
                <a:latin typeface="IBM Plex Sans" panose="020B0503050203000203" pitchFamily="34" charset="0"/>
              </a:rPr>
              <a:t>za </a:t>
            </a:r>
            <a:r>
              <a:rPr lang="hr-HR" sz="2200" dirty="0" err="1">
                <a:latin typeface="IBM Plex Sans" panose="020B0503050203000203" pitchFamily="34" charset="0"/>
              </a:rPr>
              <a:t>DPK</a:t>
            </a:r>
            <a:r>
              <a:rPr lang="hr-HR" sz="2200" dirty="0" smtClean="0">
                <a:latin typeface="IBM Plex Sans" panose="020B0503050203000203" pitchFamily="34" charset="0"/>
              </a:rPr>
              <a:t>)</a:t>
            </a:r>
          </a:p>
          <a:p>
            <a:endParaRPr lang="hr-HR" sz="2200" dirty="0">
              <a:latin typeface="IBM Plex Sans" panose="020B0503050203000203" pitchFamily="34" charset="0"/>
            </a:endParaRPr>
          </a:p>
          <a:p>
            <a:r>
              <a:rPr lang="hr-HR" sz="2200" b="1" dirty="0">
                <a:latin typeface="IBM Plex Sans" panose="020B0503050203000203" pitchFamily="34" charset="0"/>
              </a:rPr>
              <a:t>Prilagodbe su u tijeku i iste će biti</a:t>
            </a:r>
            <a:br>
              <a:rPr lang="hr-HR" sz="2200" b="1" dirty="0">
                <a:latin typeface="IBM Plex Sans" panose="020B0503050203000203" pitchFamily="34" charset="0"/>
              </a:rPr>
            </a:br>
            <a:r>
              <a:rPr lang="hr-HR" sz="2200" b="1" dirty="0">
                <a:latin typeface="IBM Plex Sans" panose="020B0503050203000203" pitchFamily="34" charset="0"/>
              </a:rPr>
              <a:t>pravovremeno ponuđene.</a:t>
            </a:r>
          </a:p>
          <a:p>
            <a:endParaRPr lang="hr-HR" sz="22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206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Aptos</vt:lpstr>
      <vt:lpstr>IBM Plex Sans SmBld</vt:lpstr>
      <vt:lpstr>Calibri Light</vt:lpstr>
      <vt:lpstr>IBM Plex Mono</vt:lpstr>
      <vt:lpstr>IBM Plex Sans Light</vt:lpstr>
      <vt:lpstr>IBM Plex Sans ExtLt</vt:lpstr>
      <vt:lpstr>Calibri</vt:lpstr>
      <vt:lpstr>IBM Plex Sans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Mladen Balog</dc:creator>
  <cp:lastModifiedBy>Lucijan Franin</cp:lastModifiedBy>
  <cp:revision>182</cp:revision>
  <dcterms:created xsi:type="dcterms:W3CDTF">2022-01-10T08:50:57Z</dcterms:created>
  <dcterms:modified xsi:type="dcterms:W3CDTF">2025-09-24T10:03:01Z</dcterms:modified>
</cp:coreProperties>
</file>