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34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3366"/>
    <a:srgbClr val="002066"/>
    <a:srgbClr val="00B4C8"/>
    <a:srgbClr val="536878"/>
    <a:srgbClr val="00E4BC"/>
    <a:srgbClr val="FFD200"/>
    <a:srgbClr val="FF534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 autoAdjust="0"/>
    <p:restoredTop sz="93939" autoAdjust="0"/>
  </p:normalViewPr>
  <p:slideViewPr>
    <p:cSldViewPr snapToGrid="0">
      <p:cViewPr varScale="1">
        <p:scale>
          <a:sx n="107" d="100"/>
          <a:sy n="107" d="100"/>
        </p:scale>
        <p:origin x="8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80"/>
    </p:cViewPr>
  </p:sorterViewPr>
  <p:notesViewPr>
    <p:cSldViewPr snapToGrid="0" showGuides="1">
      <p:cViewPr varScale="1">
        <p:scale>
          <a:sx n="49" d="100"/>
          <a:sy n="49" d="100"/>
        </p:scale>
        <p:origin x="266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0FB1BE-4DDA-4362-972E-D1D9FEB8D9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73AAF0-0EA4-48C8-989C-44D675A3D0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CB651-C79B-49F4-B6AC-574F67413E0E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C1E14-2FA5-4864-8467-8CFFB522C0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7AE94-A5AD-467B-95F7-379FB84108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E1F0C-30B6-4A44-BB24-7D3D21E75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988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15C1-355A-D046-9E8D-26A519B7BE4A}" type="datetimeFigureOut">
              <a:rPr lang="en-HR" smtClean="0"/>
              <a:t>24.09.2025.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107EE-D6E2-654B-9B53-62A18F446DC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6251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E09D681-DC37-4A0B-B486-AE902E4D08C9}"/>
              </a:ext>
            </a:extLst>
          </p:cNvPr>
          <p:cNvSpPr/>
          <p:nvPr userDrawn="1"/>
        </p:nvSpPr>
        <p:spPr>
          <a:xfrm>
            <a:off x="-1880074" y="1400454"/>
            <a:ext cx="364331" cy="364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107B11-C358-482B-A9DE-803871652AB3}"/>
              </a:ext>
            </a:extLst>
          </p:cNvPr>
          <p:cNvSpPr/>
          <p:nvPr userDrawn="1"/>
        </p:nvSpPr>
        <p:spPr>
          <a:xfrm>
            <a:off x="730837" y="2172395"/>
            <a:ext cx="2411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baseline="0" dirty="0">
              <a:solidFill>
                <a:srgbClr val="FF5349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GB" sz="3600" b="1" dirty="0">
              <a:solidFill>
                <a:srgbClr val="00336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02A89-C382-4135-8DCB-73B43240F1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7612" y="2168525"/>
            <a:ext cx="2496776" cy="25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90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61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pos="3953">
          <p15:clr>
            <a:srgbClr val="FBAE40"/>
          </p15:clr>
        </p15:guide>
        <p15:guide id="8" pos="3727">
          <p15:clr>
            <a:srgbClr val="FBAE40"/>
          </p15:clr>
        </p15:guide>
        <p15:guide id="9" orient="horz" pos="2047">
          <p15:clr>
            <a:srgbClr val="FBAE40"/>
          </p15:clr>
        </p15:guide>
        <p15:guide id="10" orient="horz" pos="2273">
          <p15:clr>
            <a:srgbClr val="FBAE40"/>
          </p15:clr>
        </p15:guide>
        <p15:guide id="11" orient="horz" pos="1139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pos="2207">
          <p15:clr>
            <a:srgbClr val="FBAE40"/>
          </p15:clr>
        </p15:guide>
        <p15:guide id="15" pos="1980">
          <p15:clr>
            <a:srgbClr val="FBAE40"/>
          </p15:clr>
        </p15:guide>
        <p15:guide id="16" pos="5473">
          <p15:clr>
            <a:srgbClr val="FBAE40"/>
          </p15:clr>
        </p15:guide>
        <p15:guide id="17" pos="5700">
          <p15:clr>
            <a:srgbClr val="FBAE40"/>
          </p15:clr>
        </p15:guide>
        <p15:guide id="18" orient="horz" pos="2954">
          <p15:clr>
            <a:srgbClr val="FBAE40"/>
          </p15:clr>
        </p15:guide>
        <p15:guide id="19" orient="horz" pos="318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59EED-DAA5-4FA3-B1A2-D449B8F9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837" y="6356350"/>
            <a:ext cx="2850563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10AB-20C5-45FB-A3E6-8052FCE6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CD185-ADC5-4E1A-AD65-9B0BF9D3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46562" cy="365125"/>
          </a:xfrm>
        </p:spPr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107B11-C358-482B-A9DE-803871652AB3}"/>
              </a:ext>
            </a:extLst>
          </p:cNvPr>
          <p:cNvSpPr/>
          <p:nvPr userDrawn="1"/>
        </p:nvSpPr>
        <p:spPr>
          <a:xfrm>
            <a:off x="730837" y="2172395"/>
            <a:ext cx="2411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baseline="0" dirty="0">
              <a:solidFill>
                <a:srgbClr val="FF5349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GB" sz="3600" b="1" dirty="0">
              <a:solidFill>
                <a:srgbClr val="00336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275744B-90D2-4B70-8631-F1EAB9E76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2838" y="732533"/>
            <a:ext cx="10726324" cy="1075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4000" b="1" i="0" baseline="0" smtClean="0">
                <a:solidFill>
                  <a:srgbClr val="002060"/>
                </a:solidFill>
                <a:effectLst/>
                <a:latin typeface="Cairo" panose="00000500000000000000" pitchFamily="2" charset="-78"/>
                <a:cs typeface="Cairo" panose="00000500000000000000" pitchFamily="2" charset="-78"/>
              </a:defRPr>
            </a:lvl1pPr>
            <a:lvl4pPr marL="1371600" indent="0" algn="l">
              <a:buNone/>
              <a:defRPr/>
            </a:lvl4pPr>
          </a:lstStyle>
          <a:p>
            <a:pPr lvl="0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EB891B-3CD6-4FEB-B072-03BF05616E19}"/>
              </a:ext>
            </a:extLst>
          </p:cNvPr>
          <p:cNvSpPr/>
          <p:nvPr userDrawn="1"/>
        </p:nvSpPr>
        <p:spPr>
          <a:xfrm>
            <a:off x="731838" y="2168525"/>
            <a:ext cx="2410000" cy="1081088"/>
          </a:xfrm>
          <a:prstGeom prst="rect">
            <a:avLst/>
          </a:prstGeom>
          <a:solidFill>
            <a:srgbClr val="FF5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6AF89177-399C-416F-A7D0-FD2CFDC285F2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503613" y="3615374"/>
            <a:ext cx="2413000" cy="2503428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7" name="Content Placeholder 10">
            <a:extLst>
              <a:ext uri="{FF2B5EF4-FFF2-40B4-BE49-F238E27FC236}">
                <a16:creationId xmlns:a16="http://schemas.microsoft.com/office/drawing/2014/main" id="{770DA779-51A2-4814-A98F-3A9A7DFA7FEA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31838" y="3615374"/>
            <a:ext cx="2410000" cy="2503428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id="{83C8FE37-01CF-4E18-883A-BABC6CE3AE9B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9048750" y="3615374"/>
            <a:ext cx="2413000" cy="2513964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9" name="Content Placeholder 10">
            <a:extLst>
              <a:ext uri="{FF2B5EF4-FFF2-40B4-BE49-F238E27FC236}">
                <a16:creationId xmlns:a16="http://schemas.microsoft.com/office/drawing/2014/main" id="{C3D3B1B1-A08C-4997-8989-495679C1135D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273975" y="3615373"/>
            <a:ext cx="2413000" cy="2510093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1" name="Content Placeholder 10">
            <a:extLst>
              <a:ext uri="{FF2B5EF4-FFF2-40B4-BE49-F238E27FC236}">
                <a16:creationId xmlns:a16="http://schemas.microsoft.com/office/drawing/2014/main" id="{27AEC708-04D6-4A87-A780-ADD685F6BF7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0518" y="2340699"/>
            <a:ext cx="2051638" cy="737985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484386-5A41-409B-8D4F-21A52DE3D1EC}"/>
              </a:ext>
            </a:extLst>
          </p:cNvPr>
          <p:cNvSpPr/>
          <p:nvPr userDrawn="1"/>
        </p:nvSpPr>
        <p:spPr>
          <a:xfrm>
            <a:off x="3507613" y="2168525"/>
            <a:ext cx="2410000" cy="1081088"/>
          </a:xfrm>
          <a:prstGeom prst="rect">
            <a:avLst/>
          </a:prstGeom>
          <a:solidFill>
            <a:srgbClr val="FF5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ontent Placeholder 10">
            <a:extLst>
              <a:ext uri="{FF2B5EF4-FFF2-40B4-BE49-F238E27FC236}">
                <a16:creationId xmlns:a16="http://schemas.microsoft.com/office/drawing/2014/main" id="{C56FEF21-A6F5-4610-BE7A-7E5CBA493BBE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3686293" y="2340699"/>
            <a:ext cx="2051638" cy="737985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854696-1C3A-4C8C-BDAF-C20B91D8F415}"/>
              </a:ext>
            </a:extLst>
          </p:cNvPr>
          <p:cNvSpPr/>
          <p:nvPr userDrawn="1"/>
        </p:nvSpPr>
        <p:spPr>
          <a:xfrm>
            <a:off x="6278388" y="2168525"/>
            <a:ext cx="2413000" cy="1081088"/>
          </a:xfrm>
          <a:prstGeom prst="rect">
            <a:avLst/>
          </a:prstGeom>
          <a:solidFill>
            <a:srgbClr val="FF5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ontent Placeholder 10">
            <a:extLst>
              <a:ext uri="{FF2B5EF4-FFF2-40B4-BE49-F238E27FC236}">
                <a16:creationId xmlns:a16="http://schemas.microsoft.com/office/drawing/2014/main" id="{CED228D3-BD3B-4AD0-AE17-ECE52012EEAE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460068" y="2340699"/>
            <a:ext cx="2051638" cy="737985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854D093-14CE-462A-908D-0FD2940F185C}"/>
              </a:ext>
            </a:extLst>
          </p:cNvPr>
          <p:cNvSpPr/>
          <p:nvPr userDrawn="1"/>
        </p:nvSpPr>
        <p:spPr>
          <a:xfrm>
            <a:off x="9047162" y="2168525"/>
            <a:ext cx="2410000" cy="1081088"/>
          </a:xfrm>
          <a:prstGeom prst="rect">
            <a:avLst/>
          </a:prstGeom>
          <a:solidFill>
            <a:srgbClr val="FF5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ontent Placeholder 10">
            <a:extLst>
              <a:ext uri="{FF2B5EF4-FFF2-40B4-BE49-F238E27FC236}">
                <a16:creationId xmlns:a16="http://schemas.microsoft.com/office/drawing/2014/main" id="{07111F4D-8EC8-41C6-8AAE-62D565AA3B35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9225842" y="2340699"/>
            <a:ext cx="2051638" cy="73798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091E0D6-4E2D-4B8F-920C-B9797B4D5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0163" y="728663"/>
            <a:ext cx="1080000" cy="10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9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61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pos="3953">
          <p15:clr>
            <a:srgbClr val="FBAE40"/>
          </p15:clr>
        </p15:guide>
        <p15:guide id="8" pos="3727">
          <p15:clr>
            <a:srgbClr val="FBAE40"/>
          </p15:clr>
        </p15:guide>
        <p15:guide id="9" orient="horz" pos="2047">
          <p15:clr>
            <a:srgbClr val="FBAE40"/>
          </p15:clr>
        </p15:guide>
        <p15:guide id="10" orient="horz" pos="2273">
          <p15:clr>
            <a:srgbClr val="FBAE40"/>
          </p15:clr>
        </p15:guide>
        <p15:guide id="11" orient="horz" pos="1139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pos="2207">
          <p15:clr>
            <a:srgbClr val="FBAE40"/>
          </p15:clr>
        </p15:guide>
        <p15:guide id="15" pos="1980">
          <p15:clr>
            <a:srgbClr val="FBAE40"/>
          </p15:clr>
        </p15:guide>
        <p15:guide id="16" pos="5473">
          <p15:clr>
            <a:srgbClr val="FBAE40"/>
          </p15:clr>
        </p15:guide>
        <p15:guide id="17" pos="5700">
          <p15:clr>
            <a:srgbClr val="FBAE40"/>
          </p15:clr>
        </p15:guide>
        <p15:guide id="18" orient="horz" pos="2954">
          <p15:clr>
            <a:srgbClr val="FBAE40"/>
          </p15:clr>
        </p15:guide>
        <p15:guide id="19" orient="horz" pos="318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59EED-DAA5-4FA3-B1A2-D449B8F9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837" y="6356350"/>
            <a:ext cx="2852563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10AB-20C5-45FB-A3E6-8052FCE6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CD185-ADC5-4E1A-AD65-9B0BF9D3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48562" cy="365125"/>
          </a:xfrm>
        </p:spPr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107B11-C358-482B-A9DE-803871652AB3}"/>
              </a:ext>
            </a:extLst>
          </p:cNvPr>
          <p:cNvSpPr/>
          <p:nvPr userDrawn="1"/>
        </p:nvSpPr>
        <p:spPr>
          <a:xfrm>
            <a:off x="730837" y="2172395"/>
            <a:ext cx="2411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baseline="0" dirty="0">
              <a:solidFill>
                <a:srgbClr val="FF5349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GB" sz="3600" b="1" dirty="0">
              <a:solidFill>
                <a:srgbClr val="00336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275744B-90D2-4B70-8631-F1EAB9E76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2838" y="732533"/>
            <a:ext cx="10726324" cy="1075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4000" b="1" i="0" baseline="0" smtClean="0">
                <a:solidFill>
                  <a:srgbClr val="002060"/>
                </a:solidFill>
                <a:effectLst/>
                <a:latin typeface="Cairo" panose="00000500000000000000" pitchFamily="2" charset="-78"/>
                <a:cs typeface="Cairo" panose="00000500000000000000" pitchFamily="2" charset="-78"/>
              </a:defRPr>
            </a:lvl1pPr>
            <a:lvl4pPr marL="1371600" indent="0" algn="l">
              <a:buNone/>
              <a:defRPr/>
            </a:lvl4pPr>
          </a:lstStyle>
          <a:p>
            <a:pPr lvl="0"/>
            <a:endParaRPr lang="en-GB" dirty="0"/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100E8E27-8E4C-47A4-BF6A-6639B7A754A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28837" y="2168525"/>
            <a:ext cx="5187775" cy="2520950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778F2AA0-8031-4121-8B16-8B14C330B04C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272388" y="2168525"/>
            <a:ext cx="5187775" cy="2520950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57407DC2-AAB0-468C-970C-D9A3A899364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10517" y="5228996"/>
            <a:ext cx="4826413" cy="737985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7CAECB57-278C-4818-8135-E5BBB989C371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453068" y="5228996"/>
            <a:ext cx="4826413" cy="737985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6799BB3-75CC-4EBB-ACA9-AB87F48994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0163" y="728663"/>
            <a:ext cx="1080000" cy="10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68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61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pos="3953">
          <p15:clr>
            <a:srgbClr val="FBAE40"/>
          </p15:clr>
        </p15:guide>
        <p15:guide id="8" pos="3727">
          <p15:clr>
            <a:srgbClr val="FBAE40"/>
          </p15:clr>
        </p15:guide>
        <p15:guide id="9" orient="horz" pos="2047">
          <p15:clr>
            <a:srgbClr val="FBAE40"/>
          </p15:clr>
        </p15:guide>
        <p15:guide id="10" orient="horz" pos="2273">
          <p15:clr>
            <a:srgbClr val="FBAE40"/>
          </p15:clr>
        </p15:guide>
        <p15:guide id="11" orient="horz" pos="1139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pos="2207">
          <p15:clr>
            <a:srgbClr val="FBAE40"/>
          </p15:clr>
        </p15:guide>
        <p15:guide id="15" pos="1980">
          <p15:clr>
            <a:srgbClr val="FBAE40"/>
          </p15:clr>
        </p15:guide>
        <p15:guide id="16" pos="5473">
          <p15:clr>
            <a:srgbClr val="FBAE40"/>
          </p15:clr>
        </p15:guide>
        <p15:guide id="17" pos="5700">
          <p15:clr>
            <a:srgbClr val="FBAE40"/>
          </p15:clr>
        </p15:guide>
        <p15:guide id="18" orient="horz" pos="2954">
          <p15:clr>
            <a:srgbClr val="FBAE40"/>
          </p15:clr>
        </p15:guide>
        <p15:guide id="19" orient="horz" pos="318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59EED-DAA5-4FA3-B1A2-D449B8F9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837" y="6356350"/>
            <a:ext cx="2850563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10AB-20C5-45FB-A3E6-8052FCE6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CD185-ADC5-4E1A-AD65-9B0BF9D3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48562" cy="365125"/>
          </a:xfrm>
        </p:spPr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107B11-C358-482B-A9DE-803871652AB3}"/>
              </a:ext>
            </a:extLst>
          </p:cNvPr>
          <p:cNvSpPr/>
          <p:nvPr userDrawn="1"/>
        </p:nvSpPr>
        <p:spPr>
          <a:xfrm>
            <a:off x="730837" y="2172395"/>
            <a:ext cx="2411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baseline="0" dirty="0">
              <a:solidFill>
                <a:srgbClr val="FF5349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GB" sz="3600" b="1" dirty="0">
              <a:solidFill>
                <a:srgbClr val="00336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275744B-90D2-4B70-8631-F1EAB9E76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2838" y="732533"/>
            <a:ext cx="10726324" cy="1075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4000" b="1" i="0" baseline="0" smtClean="0">
                <a:solidFill>
                  <a:srgbClr val="002060"/>
                </a:solidFill>
                <a:effectLst/>
                <a:latin typeface="Cairo" panose="00000500000000000000" pitchFamily="2" charset="-78"/>
                <a:cs typeface="Cairo" panose="00000500000000000000" pitchFamily="2" charset="-78"/>
              </a:defRPr>
            </a:lvl1pPr>
            <a:lvl4pPr marL="1371600" indent="0" algn="l">
              <a:buNone/>
              <a:defRPr/>
            </a:lvl4pPr>
          </a:lstStyle>
          <a:p>
            <a:pPr lvl="0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C23E6E-59F2-4A80-9F07-49026070DC00}"/>
              </a:ext>
            </a:extLst>
          </p:cNvPr>
          <p:cNvSpPr/>
          <p:nvPr userDrawn="1"/>
        </p:nvSpPr>
        <p:spPr>
          <a:xfrm>
            <a:off x="6275388" y="5049837"/>
            <a:ext cx="5184775" cy="1081087"/>
          </a:xfrm>
          <a:prstGeom prst="rect">
            <a:avLst/>
          </a:prstGeom>
          <a:solidFill>
            <a:srgbClr val="FF5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100E8E27-8E4C-47A4-BF6A-6639B7A754A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1839" y="2168525"/>
            <a:ext cx="2410000" cy="2520950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A87C27-7F99-44B5-8E88-E1494C041E4C}"/>
              </a:ext>
            </a:extLst>
          </p:cNvPr>
          <p:cNvSpPr/>
          <p:nvPr userDrawn="1"/>
        </p:nvSpPr>
        <p:spPr>
          <a:xfrm>
            <a:off x="731838" y="5049838"/>
            <a:ext cx="5184774" cy="1081087"/>
          </a:xfrm>
          <a:prstGeom prst="rect">
            <a:avLst/>
          </a:prstGeom>
          <a:solidFill>
            <a:srgbClr val="FF5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57407DC2-AAB0-468C-970C-D9A3A899364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10517" y="5228996"/>
            <a:ext cx="4826413" cy="737985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7CAECB57-278C-4818-8135-E5BBB989C371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453068" y="5228996"/>
            <a:ext cx="4826413" cy="737985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D193C12B-5398-4D27-A401-D83E4DE1A12D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3503613" y="2168525"/>
            <a:ext cx="2413001" cy="2520950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2BD386DB-0C6A-4C02-B858-E60F17137C03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275388" y="2168525"/>
            <a:ext cx="2410000" cy="2520950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D60737B5-D09C-4B4D-B474-CF28140A8BEC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9047162" y="2168525"/>
            <a:ext cx="2413001" cy="2520950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4436EB-F276-439B-88D9-3AC32E11E4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0163" y="728663"/>
            <a:ext cx="1080000" cy="10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42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61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pos="3953">
          <p15:clr>
            <a:srgbClr val="FBAE40"/>
          </p15:clr>
        </p15:guide>
        <p15:guide id="8" pos="3727">
          <p15:clr>
            <a:srgbClr val="FBAE40"/>
          </p15:clr>
        </p15:guide>
        <p15:guide id="9" orient="horz" pos="2047">
          <p15:clr>
            <a:srgbClr val="FBAE40"/>
          </p15:clr>
        </p15:guide>
        <p15:guide id="10" orient="horz" pos="2273">
          <p15:clr>
            <a:srgbClr val="FBAE40"/>
          </p15:clr>
        </p15:guide>
        <p15:guide id="11" orient="horz" pos="1139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pos="2207">
          <p15:clr>
            <a:srgbClr val="FBAE40"/>
          </p15:clr>
        </p15:guide>
        <p15:guide id="15" pos="1980">
          <p15:clr>
            <a:srgbClr val="FBAE40"/>
          </p15:clr>
        </p15:guide>
        <p15:guide id="16" pos="5473">
          <p15:clr>
            <a:srgbClr val="FBAE40"/>
          </p15:clr>
        </p15:guide>
        <p15:guide id="17" pos="5700">
          <p15:clr>
            <a:srgbClr val="FBAE40"/>
          </p15:clr>
        </p15:guide>
        <p15:guide id="18" orient="horz" pos="2954">
          <p15:clr>
            <a:srgbClr val="FBAE40"/>
          </p15:clr>
        </p15:guide>
        <p15:guide id="19" orient="horz" pos="318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100E8E27-8E4C-47A4-BF6A-6639B7A754A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1839" y="3608387"/>
            <a:ext cx="2410000" cy="2494915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D193C12B-5398-4D27-A401-D83E4DE1A12D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3503613" y="3608387"/>
            <a:ext cx="2413001" cy="2494915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59EED-DAA5-4FA3-B1A2-D449B8F9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837" y="6356350"/>
            <a:ext cx="2850563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10AB-20C5-45FB-A3E6-8052FCE6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CD185-ADC5-4E1A-AD65-9B0BF9D3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48562" cy="365125"/>
          </a:xfrm>
        </p:spPr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107B11-C358-482B-A9DE-803871652AB3}"/>
              </a:ext>
            </a:extLst>
          </p:cNvPr>
          <p:cNvSpPr/>
          <p:nvPr userDrawn="1"/>
        </p:nvSpPr>
        <p:spPr>
          <a:xfrm>
            <a:off x="730837" y="2172395"/>
            <a:ext cx="2411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baseline="0" dirty="0">
              <a:solidFill>
                <a:srgbClr val="FF5349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GB" sz="3600" b="1" dirty="0">
              <a:solidFill>
                <a:srgbClr val="00336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275744B-90D2-4B70-8631-F1EAB9E76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2838" y="732533"/>
            <a:ext cx="10726324" cy="1075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4000" b="1" i="0" baseline="0" smtClean="0">
                <a:solidFill>
                  <a:srgbClr val="002060"/>
                </a:solidFill>
                <a:effectLst/>
                <a:latin typeface="Cairo" panose="00000500000000000000" pitchFamily="2" charset="-78"/>
                <a:cs typeface="Cairo" panose="00000500000000000000" pitchFamily="2" charset="-78"/>
              </a:defRPr>
            </a:lvl1pPr>
            <a:lvl4pPr marL="1371600" indent="0" algn="l">
              <a:buNone/>
              <a:defRPr/>
            </a:lvl4pPr>
          </a:lstStyle>
          <a:p>
            <a:pPr lvl="0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C23E6E-59F2-4A80-9F07-49026070DC00}"/>
              </a:ext>
            </a:extLst>
          </p:cNvPr>
          <p:cNvSpPr/>
          <p:nvPr userDrawn="1"/>
        </p:nvSpPr>
        <p:spPr>
          <a:xfrm>
            <a:off x="6275388" y="5049838"/>
            <a:ext cx="5916612" cy="1081087"/>
          </a:xfrm>
          <a:prstGeom prst="rect">
            <a:avLst/>
          </a:prstGeom>
          <a:solidFill>
            <a:srgbClr val="FF5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A87C27-7F99-44B5-8E88-E1494C041E4C}"/>
              </a:ext>
            </a:extLst>
          </p:cNvPr>
          <p:cNvSpPr/>
          <p:nvPr userDrawn="1"/>
        </p:nvSpPr>
        <p:spPr>
          <a:xfrm>
            <a:off x="0" y="2168526"/>
            <a:ext cx="5916612" cy="1081087"/>
          </a:xfrm>
          <a:prstGeom prst="rect">
            <a:avLst/>
          </a:prstGeom>
          <a:solidFill>
            <a:srgbClr val="FF5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57407DC2-AAB0-468C-970C-D9A3A899364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10517" y="2346095"/>
            <a:ext cx="4826413" cy="737985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7CAECB57-278C-4818-8135-E5BBB989C371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453068" y="5228996"/>
            <a:ext cx="4826413" cy="737985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2BD386DB-0C6A-4C02-B858-E60F17137C03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275388" y="2168525"/>
            <a:ext cx="2410000" cy="2520950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D60737B5-D09C-4B4D-B474-CF28140A8BEC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9047162" y="2168525"/>
            <a:ext cx="2413001" cy="2520950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265BA23-EA3E-4A80-BD11-BC285E307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0163" y="728663"/>
            <a:ext cx="1080000" cy="10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30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61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pos="3953">
          <p15:clr>
            <a:srgbClr val="FBAE40"/>
          </p15:clr>
        </p15:guide>
        <p15:guide id="8" pos="3727">
          <p15:clr>
            <a:srgbClr val="FBAE40"/>
          </p15:clr>
        </p15:guide>
        <p15:guide id="9" orient="horz" pos="2047">
          <p15:clr>
            <a:srgbClr val="FBAE40"/>
          </p15:clr>
        </p15:guide>
        <p15:guide id="10" orient="horz" pos="2273">
          <p15:clr>
            <a:srgbClr val="FBAE40"/>
          </p15:clr>
        </p15:guide>
        <p15:guide id="11" orient="horz" pos="1139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pos="2207">
          <p15:clr>
            <a:srgbClr val="FBAE40"/>
          </p15:clr>
        </p15:guide>
        <p15:guide id="15" pos="1980">
          <p15:clr>
            <a:srgbClr val="FBAE40"/>
          </p15:clr>
        </p15:guide>
        <p15:guide id="16" pos="5473">
          <p15:clr>
            <a:srgbClr val="FBAE40"/>
          </p15:clr>
        </p15:guide>
        <p15:guide id="17" pos="5700">
          <p15:clr>
            <a:srgbClr val="FBAE40"/>
          </p15:clr>
        </p15:guide>
        <p15:guide id="18" orient="horz" pos="2954">
          <p15:clr>
            <a:srgbClr val="FBAE40"/>
          </p15:clr>
        </p15:guide>
        <p15:guide id="19" orient="horz" pos="318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100E8E27-8E4C-47A4-BF6A-6639B7A754A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1838" y="3608387"/>
            <a:ext cx="5184773" cy="2494915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59EED-DAA5-4FA3-B1A2-D449B8F9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837" y="6356350"/>
            <a:ext cx="2850563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10AB-20C5-45FB-A3E6-8052FCE6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CD185-ADC5-4E1A-AD65-9B0BF9D3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48562" cy="365125"/>
          </a:xfrm>
        </p:spPr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107B11-C358-482B-A9DE-803871652AB3}"/>
              </a:ext>
            </a:extLst>
          </p:cNvPr>
          <p:cNvSpPr/>
          <p:nvPr userDrawn="1"/>
        </p:nvSpPr>
        <p:spPr>
          <a:xfrm>
            <a:off x="730837" y="2172395"/>
            <a:ext cx="2411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baseline="0" dirty="0">
              <a:solidFill>
                <a:srgbClr val="FF5349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GB" sz="3600" b="1" dirty="0">
              <a:solidFill>
                <a:srgbClr val="00336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275744B-90D2-4B70-8631-F1EAB9E76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2838" y="732533"/>
            <a:ext cx="10726324" cy="1075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4000" b="1" i="0" baseline="0" smtClean="0">
                <a:solidFill>
                  <a:srgbClr val="002060"/>
                </a:solidFill>
                <a:effectLst/>
                <a:latin typeface="Cairo" panose="00000500000000000000" pitchFamily="2" charset="-78"/>
                <a:cs typeface="Cairo" panose="00000500000000000000" pitchFamily="2" charset="-78"/>
              </a:defRPr>
            </a:lvl1pPr>
            <a:lvl4pPr marL="1371600" indent="0" algn="l">
              <a:buNone/>
              <a:defRPr/>
            </a:lvl4pPr>
          </a:lstStyle>
          <a:p>
            <a:pPr lvl="0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C23E6E-59F2-4A80-9F07-49026070DC00}"/>
              </a:ext>
            </a:extLst>
          </p:cNvPr>
          <p:cNvSpPr/>
          <p:nvPr userDrawn="1"/>
        </p:nvSpPr>
        <p:spPr>
          <a:xfrm>
            <a:off x="6275388" y="5049839"/>
            <a:ext cx="5916612" cy="1079499"/>
          </a:xfrm>
          <a:prstGeom prst="rect">
            <a:avLst/>
          </a:prstGeom>
          <a:solidFill>
            <a:srgbClr val="FF5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A87C27-7F99-44B5-8E88-E1494C041E4C}"/>
              </a:ext>
            </a:extLst>
          </p:cNvPr>
          <p:cNvSpPr/>
          <p:nvPr userDrawn="1"/>
        </p:nvSpPr>
        <p:spPr>
          <a:xfrm>
            <a:off x="0" y="2171254"/>
            <a:ext cx="5916612" cy="1079499"/>
          </a:xfrm>
          <a:prstGeom prst="rect">
            <a:avLst/>
          </a:prstGeom>
          <a:solidFill>
            <a:srgbClr val="FF5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57407DC2-AAB0-468C-970C-D9A3A899364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10517" y="2346095"/>
            <a:ext cx="4826413" cy="737985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7CAECB57-278C-4818-8135-E5BBB989C371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453068" y="5228996"/>
            <a:ext cx="4826413" cy="737985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D60737B5-D09C-4B4D-B474-CF28140A8BEC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275388" y="2168525"/>
            <a:ext cx="5184775" cy="2520950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F33B9B6-7B39-47F0-B32C-50F568A2A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0163" y="728663"/>
            <a:ext cx="1080000" cy="10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67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61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pos="3953">
          <p15:clr>
            <a:srgbClr val="FBAE40"/>
          </p15:clr>
        </p15:guide>
        <p15:guide id="8" pos="3727">
          <p15:clr>
            <a:srgbClr val="FBAE40"/>
          </p15:clr>
        </p15:guide>
        <p15:guide id="9" orient="horz" pos="2047">
          <p15:clr>
            <a:srgbClr val="FBAE40"/>
          </p15:clr>
        </p15:guide>
        <p15:guide id="10" orient="horz" pos="2273">
          <p15:clr>
            <a:srgbClr val="FBAE40"/>
          </p15:clr>
        </p15:guide>
        <p15:guide id="11" orient="horz" pos="1139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pos="2207">
          <p15:clr>
            <a:srgbClr val="FBAE40"/>
          </p15:clr>
        </p15:guide>
        <p15:guide id="15" pos="1980">
          <p15:clr>
            <a:srgbClr val="FBAE40"/>
          </p15:clr>
        </p15:guide>
        <p15:guide id="16" pos="5473">
          <p15:clr>
            <a:srgbClr val="FBAE40"/>
          </p15:clr>
        </p15:guide>
        <p15:guide id="17" pos="5700">
          <p15:clr>
            <a:srgbClr val="FBAE40"/>
          </p15:clr>
        </p15:guide>
        <p15:guide id="18" orient="horz" pos="2954">
          <p15:clr>
            <a:srgbClr val="FBAE40"/>
          </p15:clr>
        </p15:guide>
        <p15:guide id="19" orient="horz" pos="318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59EED-DAA5-4FA3-B1A2-D449B8F9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837" y="6356350"/>
            <a:ext cx="2850563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10AB-20C5-45FB-A3E6-8052FCE6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CD185-ADC5-4E1A-AD65-9B0BF9D3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49562" cy="365125"/>
          </a:xfrm>
        </p:spPr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107B11-C358-482B-A9DE-803871652AB3}"/>
              </a:ext>
            </a:extLst>
          </p:cNvPr>
          <p:cNvSpPr/>
          <p:nvPr userDrawn="1"/>
        </p:nvSpPr>
        <p:spPr>
          <a:xfrm>
            <a:off x="730837" y="2172395"/>
            <a:ext cx="2411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baseline="0" dirty="0">
              <a:solidFill>
                <a:srgbClr val="FF5349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GB" sz="3600" b="1" dirty="0">
              <a:solidFill>
                <a:srgbClr val="00336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EB891B-3CD6-4FEB-B072-03BF05616E19}"/>
              </a:ext>
            </a:extLst>
          </p:cNvPr>
          <p:cNvSpPr/>
          <p:nvPr userDrawn="1"/>
        </p:nvSpPr>
        <p:spPr>
          <a:xfrm>
            <a:off x="730837" y="728663"/>
            <a:ext cx="5185776" cy="2519361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F16E69-1A0F-4E14-9A0A-1FD6D96631CA}"/>
              </a:ext>
            </a:extLst>
          </p:cNvPr>
          <p:cNvSpPr/>
          <p:nvPr userDrawn="1"/>
        </p:nvSpPr>
        <p:spPr>
          <a:xfrm>
            <a:off x="6275387" y="730253"/>
            <a:ext cx="5184775" cy="251777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6BA383-5C5B-473A-A2FE-3DBFF9DD04D9}"/>
              </a:ext>
            </a:extLst>
          </p:cNvPr>
          <p:cNvSpPr/>
          <p:nvPr userDrawn="1"/>
        </p:nvSpPr>
        <p:spPr>
          <a:xfrm>
            <a:off x="730837" y="3608388"/>
            <a:ext cx="5185776" cy="252095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41F207-3C1C-49E3-B568-3749343F09ED}"/>
              </a:ext>
            </a:extLst>
          </p:cNvPr>
          <p:cNvSpPr/>
          <p:nvPr userDrawn="1"/>
        </p:nvSpPr>
        <p:spPr>
          <a:xfrm>
            <a:off x="6275387" y="3608389"/>
            <a:ext cx="5184775" cy="252095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2D191B95-9C8B-4CE1-8123-8E45E83F5FE9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10517" y="912213"/>
            <a:ext cx="4826413" cy="2160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4681445E-6519-451D-99D2-235AE8000652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454068" y="912213"/>
            <a:ext cx="4826413" cy="2160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EC6837B5-E457-4354-8E19-01F877558B0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910517" y="3785787"/>
            <a:ext cx="4826413" cy="2160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AAA05FD9-F008-4D45-98CD-F4CB1C11242E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454068" y="3785787"/>
            <a:ext cx="4826413" cy="2160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83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61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pos="3953">
          <p15:clr>
            <a:srgbClr val="FBAE40"/>
          </p15:clr>
        </p15:guide>
        <p15:guide id="8" pos="3727">
          <p15:clr>
            <a:srgbClr val="FBAE40"/>
          </p15:clr>
        </p15:guide>
        <p15:guide id="9" orient="horz" pos="2047">
          <p15:clr>
            <a:srgbClr val="FBAE40"/>
          </p15:clr>
        </p15:guide>
        <p15:guide id="10" orient="horz" pos="2273">
          <p15:clr>
            <a:srgbClr val="FBAE40"/>
          </p15:clr>
        </p15:guide>
        <p15:guide id="11" orient="horz" pos="1139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pos="2207">
          <p15:clr>
            <a:srgbClr val="FBAE40"/>
          </p15:clr>
        </p15:guide>
        <p15:guide id="15" pos="1980">
          <p15:clr>
            <a:srgbClr val="FBAE40"/>
          </p15:clr>
        </p15:guide>
        <p15:guide id="16" pos="5473">
          <p15:clr>
            <a:srgbClr val="FBAE40"/>
          </p15:clr>
        </p15:guide>
        <p15:guide id="17" pos="5700">
          <p15:clr>
            <a:srgbClr val="FBAE40"/>
          </p15:clr>
        </p15:guide>
        <p15:guide id="18" orient="horz" pos="2954">
          <p15:clr>
            <a:srgbClr val="FBAE40"/>
          </p15:clr>
        </p15:guide>
        <p15:guide id="19" orient="horz" pos="318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59EED-DAA5-4FA3-B1A2-D449B8F9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837" y="6356350"/>
            <a:ext cx="2850563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10AB-20C5-45FB-A3E6-8052FCE6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CD185-ADC5-4E1A-AD65-9B0BF9D3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49562" cy="365125"/>
          </a:xfrm>
        </p:spPr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107B11-C358-482B-A9DE-803871652AB3}"/>
              </a:ext>
            </a:extLst>
          </p:cNvPr>
          <p:cNvSpPr/>
          <p:nvPr userDrawn="1"/>
        </p:nvSpPr>
        <p:spPr>
          <a:xfrm>
            <a:off x="730837" y="2172395"/>
            <a:ext cx="2411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baseline="0" dirty="0">
              <a:solidFill>
                <a:srgbClr val="FF5349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GB" sz="3600" b="1" dirty="0">
              <a:solidFill>
                <a:srgbClr val="00336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EB891B-3CD6-4FEB-B072-03BF05616E19}"/>
              </a:ext>
            </a:extLst>
          </p:cNvPr>
          <p:cNvSpPr/>
          <p:nvPr userDrawn="1"/>
        </p:nvSpPr>
        <p:spPr>
          <a:xfrm>
            <a:off x="730837" y="728663"/>
            <a:ext cx="5185776" cy="2519361"/>
          </a:xfrm>
          <a:prstGeom prst="rect">
            <a:avLst/>
          </a:prstGeom>
          <a:solidFill>
            <a:srgbClr val="FF5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F16E69-1A0F-4E14-9A0A-1FD6D96631CA}"/>
              </a:ext>
            </a:extLst>
          </p:cNvPr>
          <p:cNvSpPr/>
          <p:nvPr userDrawn="1"/>
        </p:nvSpPr>
        <p:spPr>
          <a:xfrm>
            <a:off x="6275387" y="730253"/>
            <a:ext cx="5184775" cy="2517772"/>
          </a:xfrm>
          <a:prstGeom prst="rect">
            <a:avLst/>
          </a:prstGeom>
          <a:solidFill>
            <a:srgbClr val="FF5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6BA383-5C5B-473A-A2FE-3DBFF9DD04D9}"/>
              </a:ext>
            </a:extLst>
          </p:cNvPr>
          <p:cNvSpPr/>
          <p:nvPr userDrawn="1"/>
        </p:nvSpPr>
        <p:spPr>
          <a:xfrm>
            <a:off x="730837" y="3608388"/>
            <a:ext cx="5185776" cy="2520950"/>
          </a:xfrm>
          <a:prstGeom prst="rect">
            <a:avLst/>
          </a:prstGeom>
          <a:solidFill>
            <a:srgbClr val="FF5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41F207-3C1C-49E3-B568-3749343F09ED}"/>
              </a:ext>
            </a:extLst>
          </p:cNvPr>
          <p:cNvSpPr/>
          <p:nvPr userDrawn="1"/>
        </p:nvSpPr>
        <p:spPr>
          <a:xfrm>
            <a:off x="6275387" y="3608389"/>
            <a:ext cx="5184775" cy="2520950"/>
          </a:xfrm>
          <a:prstGeom prst="rect">
            <a:avLst/>
          </a:prstGeom>
          <a:solidFill>
            <a:srgbClr val="FF5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2D191B95-9C8B-4CE1-8123-8E45E83F5FE9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10517" y="912213"/>
            <a:ext cx="4826413" cy="2160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4681445E-6519-451D-99D2-235AE8000652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454068" y="912213"/>
            <a:ext cx="4826413" cy="2160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EC6837B5-E457-4354-8E19-01F877558B0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910517" y="3785787"/>
            <a:ext cx="4826413" cy="2160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AAA05FD9-F008-4D45-98CD-F4CB1C11242E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454068" y="3785787"/>
            <a:ext cx="4826413" cy="2160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7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61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pos="3953">
          <p15:clr>
            <a:srgbClr val="FBAE40"/>
          </p15:clr>
        </p15:guide>
        <p15:guide id="8" pos="3727">
          <p15:clr>
            <a:srgbClr val="FBAE40"/>
          </p15:clr>
        </p15:guide>
        <p15:guide id="9" orient="horz" pos="2047">
          <p15:clr>
            <a:srgbClr val="FBAE40"/>
          </p15:clr>
        </p15:guide>
        <p15:guide id="10" orient="horz" pos="2273">
          <p15:clr>
            <a:srgbClr val="FBAE40"/>
          </p15:clr>
        </p15:guide>
        <p15:guide id="11" orient="horz" pos="1139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pos="2207">
          <p15:clr>
            <a:srgbClr val="FBAE40"/>
          </p15:clr>
        </p15:guide>
        <p15:guide id="15" pos="1980">
          <p15:clr>
            <a:srgbClr val="FBAE40"/>
          </p15:clr>
        </p15:guide>
        <p15:guide id="16" pos="5473">
          <p15:clr>
            <a:srgbClr val="FBAE40"/>
          </p15:clr>
        </p15:guide>
        <p15:guide id="17" pos="5700">
          <p15:clr>
            <a:srgbClr val="FBAE40"/>
          </p15:clr>
        </p15:guide>
        <p15:guide id="18" orient="horz" pos="2954">
          <p15:clr>
            <a:srgbClr val="FBAE40"/>
          </p15:clr>
        </p15:guide>
        <p15:guide id="19" orient="horz" pos="318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59EED-DAA5-4FA3-B1A2-D449B8F9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837" y="6356350"/>
            <a:ext cx="2850563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10AB-20C5-45FB-A3E6-8052FCE6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CD185-ADC5-4E1A-AD65-9B0BF9D3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49562" cy="365125"/>
          </a:xfrm>
        </p:spPr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107B11-C358-482B-A9DE-803871652AB3}"/>
              </a:ext>
            </a:extLst>
          </p:cNvPr>
          <p:cNvSpPr/>
          <p:nvPr userDrawn="1"/>
        </p:nvSpPr>
        <p:spPr>
          <a:xfrm>
            <a:off x="730837" y="2172395"/>
            <a:ext cx="2411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baseline="0" dirty="0">
              <a:solidFill>
                <a:srgbClr val="FF5349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GB" sz="3600" b="1" dirty="0">
              <a:solidFill>
                <a:srgbClr val="00336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EB891B-3CD6-4FEB-B072-03BF05616E19}"/>
              </a:ext>
            </a:extLst>
          </p:cNvPr>
          <p:cNvSpPr/>
          <p:nvPr userDrawn="1"/>
        </p:nvSpPr>
        <p:spPr>
          <a:xfrm>
            <a:off x="730837" y="728663"/>
            <a:ext cx="5185776" cy="2519361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F16E69-1A0F-4E14-9A0A-1FD6D96631CA}"/>
              </a:ext>
            </a:extLst>
          </p:cNvPr>
          <p:cNvSpPr/>
          <p:nvPr userDrawn="1"/>
        </p:nvSpPr>
        <p:spPr>
          <a:xfrm>
            <a:off x="6275387" y="730253"/>
            <a:ext cx="5184775" cy="2517772"/>
          </a:xfrm>
          <a:prstGeom prst="rect">
            <a:avLst/>
          </a:prstGeom>
          <a:solidFill>
            <a:srgbClr val="FF5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6BA383-5C5B-473A-A2FE-3DBFF9DD04D9}"/>
              </a:ext>
            </a:extLst>
          </p:cNvPr>
          <p:cNvSpPr/>
          <p:nvPr userDrawn="1"/>
        </p:nvSpPr>
        <p:spPr>
          <a:xfrm>
            <a:off x="730837" y="3608388"/>
            <a:ext cx="5185776" cy="2520950"/>
          </a:xfrm>
          <a:prstGeom prst="rect">
            <a:avLst/>
          </a:prstGeom>
          <a:solidFill>
            <a:srgbClr val="FF5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41F207-3C1C-49E3-B568-3749343F09ED}"/>
              </a:ext>
            </a:extLst>
          </p:cNvPr>
          <p:cNvSpPr/>
          <p:nvPr userDrawn="1"/>
        </p:nvSpPr>
        <p:spPr>
          <a:xfrm>
            <a:off x="6275387" y="3608389"/>
            <a:ext cx="5184775" cy="252095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2D191B95-9C8B-4CE1-8123-8E45E83F5FE9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10517" y="912213"/>
            <a:ext cx="4826413" cy="2160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4681445E-6519-451D-99D2-235AE8000652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454068" y="912213"/>
            <a:ext cx="4826413" cy="2160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EC6837B5-E457-4354-8E19-01F877558B0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910517" y="3785787"/>
            <a:ext cx="4826413" cy="2160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AAA05FD9-F008-4D45-98CD-F4CB1C11242E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454068" y="3785787"/>
            <a:ext cx="4826413" cy="2160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1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61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pos="3953">
          <p15:clr>
            <a:srgbClr val="FBAE40"/>
          </p15:clr>
        </p15:guide>
        <p15:guide id="8" pos="3727">
          <p15:clr>
            <a:srgbClr val="FBAE40"/>
          </p15:clr>
        </p15:guide>
        <p15:guide id="9" orient="horz" pos="2047">
          <p15:clr>
            <a:srgbClr val="FBAE40"/>
          </p15:clr>
        </p15:guide>
        <p15:guide id="10" orient="horz" pos="2273">
          <p15:clr>
            <a:srgbClr val="FBAE40"/>
          </p15:clr>
        </p15:guide>
        <p15:guide id="11" orient="horz" pos="1139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pos="2207">
          <p15:clr>
            <a:srgbClr val="FBAE40"/>
          </p15:clr>
        </p15:guide>
        <p15:guide id="15" pos="1980">
          <p15:clr>
            <a:srgbClr val="FBAE40"/>
          </p15:clr>
        </p15:guide>
        <p15:guide id="16" pos="5473">
          <p15:clr>
            <a:srgbClr val="FBAE40"/>
          </p15:clr>
        </p15:guide>
        <p15:guide id="17" pos="5700">
          <p15:clr>
            <a:srgbClr val="FBAE40"/>
          </p15:clr>
        </p15:guide>
        <p15:guide id="18" orient="horz" pos="2954">
          <p15:clr>
            <a:srgbClr val="FBAE40"/>
          </p15:clr>
        </p15:guide>
        <p15:guide id="19" orient="horz" pos="318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59EED-DAA5-4FA3-B1A2-D449B8F9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837" y="6356350"/>
            <a:ext cx="2850563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10AB-20C5-45FB-A3E6-8052FCE6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CD185-ADC5-4E1A-AD65-9B0BF9D3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49562" cy="365125"/>
          </a:xfrm>
        </p:spPr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107B11-C358-482B-A9DE-803871652AB3}"/>
              </a:ext>
            </a:extLst>
          </p:cNvPr>
          <p:cNvSpPr/>
          <p:nvPr userDrawn="1"/>
        </p:nvSpPr>
        <p:spPr>
          <a:xfrm>
            <a:off x="730837" y="2172395"/>
            <a:ext cx="2411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baseline="0" dirty="0">
              <a:solidFill>
                <a:srgbClr val="FF5349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GB" sz="3600" b="1" dirty="0">
              <a:solidFill>
                <a:srgbClr val="00336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EB891B-3CD6-4FEB-B072-03BF05616E19}"/>
              </a:ext>
            </a:extLst>
          </p:cNvPr>
          <p:cNvSpPr/>
          <p:nvPr userDrawn="1"/>
        </p:nvSpPr>
        <p:spPr>
          <a:xfrm>
            <a:off x="730837" y="728663"/>
            <a:ext cx="5185776" cy="2519361"/>
          </a:xfrm>
          <a:prstGeom prst="rect">
            <a:avLst/>
          </a:prstGeom>
          <a:solidFill>
            <a:srgbClr val="FF5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F16E69-1A0F-4E14-9A0A-1FD6D96631CA}"/>
              </a:ext>
            </a:extLst>
          </p:cNvPr>
          <p:cNvSpPr/>
          <p:nvPr userDrawn="1"/>
        </p:nvSpPr>
        <p:spPr>
          <a:xfrm>
            <a:off x="6275387" y="730253"/>
            <a:ext cx="5184775" cy="251777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6BA383-5C5B-473A-A2FE-3DBFF9DD04D9}"/>
              </a:ext>
            </a:extLst>
          </p:cNvPr>
          <p:cNvSpPr/>
          <p:nvPr userDrawn="1"/>
        </p:nvSpPr>
        <p:spPr>
          <a:xfrm>
            <a:off x="730837" y="3608388"/>
            <a:ext cx="5185776" cy="252095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41F207-3C1C-49E3-B568-3749343F09ED}"/>
              </a:ext>
            </a:extLst>
          </p:cNvPr>
          <p:cNvSpPr/>
          <p:nvPr userDrawn="1"/>
        </p:nvSpPr>
        <p:spPr>
          <a:xfrm>
            <a:off x="6275387" y="3608389"/>
            <a:ext cx="5184775" cy="2520950"/>
          </a:xfrm>
          <a:prstGeom prst="rect">
            <a:avLst/>
          </a:prstGeom>
          <a:solidFill>
            <a:srgbClr val="FF5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2D191B95-9C8B-4CE1-8123-8E45E83F5FE9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10517" y="912213"/>
            <a:ext cx="4826413" cy="2160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4681445E-6519-451D-99D2-235AE8000652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454068" y="912213"/>
            <a:ext cx="4826413" cy="2160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EC6837B5-E457-4354-8E19-01F877558B0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910517" y="3785787"/>
            <a:ext cx="4826413" cy="2160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AAA05FD9-F008-4D45-98CD-F4CB1C11242E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454068" y="3785787"/>
            <a:ext cx="4826413" cy="2160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334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61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pos="3953">
          <p15:clr>
            <a:srgbClr val="FBAE40"/>
          </p15:clr>
        </p15:guide>
        <p15:guide id="8" pos="3727">
          <p15:clr>
            <a:srgbClr val="FBAE40"/>
          </p15:clr>
        </p15:guide>
        <p15:guide id="9" orient="horz" pos="2047">
          <p15:clr>
            <a:srgbClr val="FBAE40"/>
          </p15:clr>
        </p15:guide>
        <p15:guide id="10" orient="horz" pos="2273">
          <p15:clr>
            <a:srgbClr val="FBAE40"/>
          </p15:clr>
        </p15:guide>
        <p15:guide id="11" orient="horz" pos="1139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pos="2207">
          <p15:clr>
            <a:srgbClr val="FBAE40"/>
          </p15:clr>
        </p15:guide>
        <p15:guide id="15" pos="1980">
          <p15:clr>
            <a:srgbClr val="FBAE40"/>
          </p15:clr>
        </p15:guide>
        <p15:guide id="16" pos="5473">
          <p15:clr>
            <a:srgbClr val="FBAE40"/>
          </p15:clr>
        </p15:guide>
        <p15:guide id="17" pos="5700">
          <p15:clr>
            <a:srgbClr val="FBAE40"/>
          </p15:clr>
        </p15:guide>
        <p15:guide id="18" orient="horz" pos="2954">
          <p15:clr>
            <a:srgbClr val="FBAE40"/>
          </p15:clr>
        </p15:guide>
        <p15:guide id="19" orient="horz" pos="318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59EED-DAA5-4FA3-B1A2-D449B8F9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838" y="6356350"/>
            <a:ext cx="2411412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10AB-20C5-45FB-A3E6-8052FCE6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CD185-ADC5-4E1A-AD65-9B0BF9D3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411412" cy="365125"/>
          </a:xfrm>
        </p:spPr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107B11-C358-482B-A9DE-803871652AB3}"/>
              </a:ext>
            </a:extLst>
          </p:cNvPr>
          <p:cNvSpPr/>
          <p:nvPr userDrawn="1"/>
        </p:nvSpPr>
        <p:spPr>
          <a:xfrm>
            <a:off x="730837" y="2172395"/>
            <a:ext cx="2411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baseline="0" dirty="0">
              <a:solidFill>
                <a:srgbClr val="FF5349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GB" sz="3600" b="1" dirty="0">
              <a:solidFill>
                <a:srgbClr val="00336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275744B-90D2-4B70-8631-F1EAB9E76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2838" y="732533"/>
            <a:ext cx="10726324" cy="1075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4000" b="1" i="0" baseline="0" smtClean="0">
                <a:solidFill>
                  <a:srgbClr val="002060"/>
                </a:solidFill>
                <a:effectLst/>
                <a:latin typeface="Cairo" panose="00000500000000000000" pitchFamily="2" charset="-78"/>
                <a:cs typeface="Cairo" panose="00000500000000000000" pitchFamily="2" charset="-78"/>
              </a:defRPr>
            </a:lvl1pPr>
            <a:lvl4pPr marL="1371600" indent="0" algn="l">
              <a:buNone/>
              <a:defRPr/>
            </a:lvl4pPr>
          </a:lstStyle>
          <a:p>
            <a:pPr lvl="0"/>
            <a:endParaRPr lang="en-GB" dirty="0"/>
          </a:p>
        </p:txBody>
      </p:sp>
      <p:sp>
        <p:nvSpPr>
          <p:cNvPr id="29" name="Content Placeholder 10">
            <a:extLst>
              <a:ext uri="{FF2B5EF4-FFF2-40B4-BE49-F238E27FC236}">
                <a16:creationId xmlns:a16="http://schemas.microsoft.com/office/drawing/2014/main" id="{BDC38323-87E8-418D-8F52-452CFB43B76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28837" y="2168525"/>
            <a:ext cx="10731326" cy="3957638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229C638-4EF5-4EEF-A7C4-E5D821C5F3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0163" y="728663"/>
            <a:ext cx="1080000" cy="10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92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61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pos="3953">
          <p15:clr>
            <a:srgbClr val="FBAE40"/>
          </p15:clr>
        </p15:guide>
        <p15:guide id="8" pos="3727">
          <p15:clr>
            <a:srgbClr val="FBAE40"/>
          </p15:clr>
        </p15:guide>
        <p15:guide id="9" orient="horz" pos="2047">
          <p15:clr>
            <a:srgbClr val="FBAE40"/>
          </p15:clr>
        </p15:guide>
        <p15:guide id="10" orient="horz" pos="2273">
          <p15:clr>
            <a:srgbClr val="FBAE40"/>
          </p15:clr>
        </p15:guide>
        <p15:guide id="11" orient="horz" pos="1139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pos="2207">
          <p15:clr>
            <a:srgbClr val="FBAE40"/>
          </p15:clr>
        </p15:guide>
        <p15:guide id="15" pos="1980">
          <p15:clr>
            <a:srgbClr val="FBAE40"/>
          </p15:clr>
        </p15:guide>
        <p15:guide id="16" pos="5473">
          <p15:clr>
            <a:srgbClr val="FBAE40"/>
          </p15:clr>
        </p15:guide>
        <p15:guide id="17" pos="5700">
          <p15:clr>
            <a:srgbClr val="FBAE40"/>
          </p15:clr>
        </p15:guide>
        <p15:guide id="18" orient="horz" pos="2954">
          <p15:clr>
            <a:srgbClr val="FBAE40"/>
          </p15:clr>
        </p15:guide>
        <p15:guide id="19" orient="horz" pos="318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8BBAD8-B98F-4DAA-AD33-493D134D3F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7612" y="2168524"/>
            <a:ext cx="2507356" cy="313425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F107B11-C358-482B-A9DE-803871652AB3}"/>
              </a:ext>
            </a:extLst>
          </p:cNvPr>
          <p:cNvSpPr/>
          <p:nvPr userDrawn="1"/>
        </p:nvSpPr>
        <p:spPr>
          <a:xfrm>
            <a:off x="730837" y="2172395"/>
            <a:ext cx="2411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baseline="0" dirty="0">
              <a:solidFill>
                <a:srgbClr val="FF5349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GB" sz="3600" b="1" dirty="0">
              <a:solidFill>
                <a:srgbClr val="00336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2382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61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pos="3953">
          <p15:clr>
            <a:srgbClr val="FBAE40"/>
          </p15:clr>
        </p15:guide>
        <p15:guide id="8" pos="3727">
          <p15:clr>
            <a:srgbClr val="FBAE40"/>
          </p15:clr>
        </p15:guide>
        <p15:guide id="9" orient="horz" pos="2047">
          <p15:clr>
            <a:srgbClr val="FBAE40"/>
          </p15:clr>
        </p15:guide>
        <p15:guide id="10" orient="horz" pos="2273">
          <p15:clr>
            <a:srgbClr val="FBAE40"/>
          </p15:clr>
        </p15:guide>
        <p15:guide id="11" orient="horz" pos="1139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pos="2207">
          <p15:clr>
            <a:srgbClr val="FBAE40"/>
          </p15:clr>
        </p15:guide>
        <p15:guide id="15" pos="1980">
          <p15:clr>
            <a:srgbClr val="FBAE40"/>
          </p15:clr>
        </p15:guide>
        <p15:guide id="16" pos="5473">
          <p15:clr>
            <a:srgbClr val="FBAE40"/>
          </p15:clr>
        </p15:guide>
        <p15:guide id="17" pos="5700">
          <p15:clr>
            <a:srgbClr val="FBAE40"/>
          </p15:clr>
        </p15:guide>
        <p15:guide id="18" orient="horz" pos="2954">
          <p15:clr>
            <a:srgbClr val="FBAE40"/>
          </p15:clr>
        </p15:guide>
        <p15:guide id="19" orient="horz" pos="318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59EED-DAA5-4FA3-B1A2-D449B8F9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838" y="6356350"/>
            <a:ext cx="2411412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10AB-20C5-45FB-A3E6-8052FCE6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CD185-ADC5-4E1A-AD65-9B0BF9D3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411412" cy="365125"/>
          </a:xfrm>
        </p:spPr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107B11-C358-482B-A9DE-803871652AB3}"/>
              </a:ext>
            </a:extLst>
          </p:cNvPr>
          <p:cNvSpPr/>
          <p:nvPr userDrawn="1"/>
        </p:nvSpPr>
        <p:spPr>
          <a:xfrm>
            <a:off x="730837" y="2172395"/>
            <a:ext cx="2411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baseline="0" dirty="0">
              <a:solidFill>
                <a:srgbClr val="FF5349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GB" sz="3600" b="1" dirty="0">
              <a:solidFill>
                <a:srgbClr val="00336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275744B-90D2-4B70-8631-F1EAB9E76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2838" y="732533"/>
            <a:ext cx="10726324" cy="1075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4000" b="1" i="0" baseline="0" smtClean="0">
                <a:solidFill>
                  <a:srgbClr val="002060"/>
                </a:solidFill>
                <a:effectLst/>
                <a:latin typeface="Cairo" panose="00000500000000000000" pitchFamily="2" charset="-78"/>
                <a:cs typeface="Cairo" panose="00000500000000000000" pitchFamily="2" charset="-78"/>
              </a:defRPr>
            </a:lvl1pPr>
            <a:lvl4pPr marL="1371600" indent="0" algn="l">
              <a:buNone/>
              <a:defRPr/>
            </a:lvl4pPr>
          </a:lstStyle>
          <a:p>
            <a:pPr lvl="0"/>
            <a:endParaRPr lang="en-GB" dirty="0"/>
          </a:p>
        </p:txBody>
      </p:sp>
      <p:sp>
        <p:nvSpPr>
          <p:cNvPr id="29" name="Content Placeholder 10">
            <a:extLst>
              <a:ext uri="{FF2B5EF4-FFF2-40B4-BE49-F238E27FC236}">
                <a16:creationId xmlns:a16="http://schemas.microsoft.com/office/drawing/2014/main" id="{BDC38323-87E8-418D-8F52-452CFB43B76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1838" y="2168525"/>
            <a:ext cx="5184774" cy="3957638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5D776C7F-B45F-450C-8579-4BDE3BEA966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71387" y="2168525"/>
            <a:ext cx="5187775" cy="3957638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E67955-8AB6-40A2-A46C-118ACBDE6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0163" y="728663"/>
            <a:ext cx="1080000" cy="10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4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61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pos="3953">
          <p15:clr>
            <a:srgbClr val="FBAE40"/>
          </p15:clr>
        </p15:guide>
        <p15:guide id="8" pos="3727">
          <p15:clr>
            <a:srgbClr val="FBAE40"/>
          </p15:clr>
        </p15:guide>
        <p15:guide id="9" orient="horz" pos="2047">
          <p15:clr>
            <a:srgbClr val="FBAE40"/>
          </p15:clr>
        </p15:guide>
        <p15:guide id="10" orient="horz" pos="2273">
          <p15:clr>
            <a:srgbClr val="FBAE40"/>
          </p15:clr>
        </p15:guide>
        <p15:guide id="11" orient="horz" pos="1139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pos="2207">
          <p15:clr>
            <a:srgbClr val="FBAE40"/>
          </p15:clr>
        </p15:guide>
        <p15:guide id="15" pos="1980">
          <p15:clr>
            <a:srgbClr val="FBAE40"/>
          </p15:clr>
        </p15:guide>
        <p15:guide id="16" pos="5473">
          <p15:clr>
            <a:srgbClr val="FBAE40"/>
          </p15:clr>
        </p15:guide>
        <p15:guide id="17" pos="5700">
          <p15:clr>
            <a:srgbClr val="FBAE40"/>
          </p15:clr>
        </p15:guide>
        <p15:guide id="18" orient="horz" pos="2954">
          <p15:clr>
            <a:srgbClr val="FBAE40"/>
          </p15:clr>
        </p15:guide>
        <p15:guide id="19" orient="horz" pos="318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59EED-DAA5-4FA3-B1A2-D449B8F9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838" y="6356350"/>
            <a:ext cx="2411412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10AB-20C5-45FB-A3E6-8052FCE6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CD185-ADC5-4E1A-AD65-9B0BF9D3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411412" cy="365125"/>
          </a:xfrm>
        </p:spPr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107B11-C358-482B-A9DE-803871652AB3}"/>
              </a:ext>
            </a:extLst>
          </p:cNvPr>
          <p:cNvSpPr/>
          <p:nvPr userDrawn="1"/>
        </p:nvSpPr>
        <p:spPr>
          <a:xfrm>
            <a:off x="730837" y="2172395"/>
            <a:ext cx="2411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baseline="0" dirty="0">
              <a:solidFill>
                <a:srgbClr val="FF5349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GB" sz="3600" b="1" dirty="0">
              <a:solidFill>
                <a:srgbClr val="00336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275744B-90D2-4B70-8631-F1EAB9E76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2838" y="732533"/>
            <a:ext cx="10726324" cy="1075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4000" b="1" i="0" baseline="0" smtClean="0">
                <a:solidFill>
                  <a:srgbClr val="002060"/>
                </a:solidFill>
                <a:effectLst/>
                <a:latin typeface="Cairo" panose="00000500000000000000" pitchFamily="2" charset="-78"/>
                <a:cs typeface="Cairo" panose="00000500000000000000" pitchFamily="2" charset="-78"/>
              </a:defRPr>
            </a:lvl1pPr>
            <a:lvl4pPr marL="1371600" indent="0" algn="l">
              <a:buNone/>
              <a:defRPr/>
            </a:lvl4pPr>
          </a:lstStyle>
          <a:p>
            <a:pPr lvl="0"/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3ACD212-15CF-41C0-8135-390E34B6A4F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503613" y="2168525"/>
            <a:ext cx="2413000" cy="3957638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9" name="Content Placeholder 10">
            <a:extLst>
              <a:ext uri="{FF2B5EF4-FFF2-40B4-BE49-F238E27FC236}">
                <a16:creationId xmlns:a16="http://schemas.microsoft.com/office/drawing/2014/main" id="{BDC38323-87E8-418D-8F52-452CFB43B76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1838" y="2168525"/>
            <a:ext cx="2410000" cy="3957638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7ECC920-81F8-4C0D-AE24-1082C5F4B1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0163" y="728663"/>
            <a:ext cx="1080000" cy="1086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689E2A-3697-49F9-BDC3-DEA581CD64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5989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09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61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pos="3953">
          <p15:clr>
            <a:srgbClr val="FBAE40"/>
          </p15:clr>
        </p15:guide>
        <p15:guide id="8" pos="3727">
          <p15:clr>
            <a:srgbClr val="FBAE40"/>
          </p15:clr>
        </p15:guide>
        <p15:guide id="9" orient="horz" pos="2047">
          <p15:clr>
            <a:srgbClr val="FBAE40"/>
          </p15:clr>
        </p15:guide>
        <p15:guide id="10" orient="horz" pos="2273">
          <p15:clr>
            <a:srgbClr val="FBAE40"/>
          </p15:clr>
        </p15:guide>
        <p15:guide id="11" orient="horz" pos="1139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pos="2207">
          <p15:clr>
            <a:srgbClr val="FBAE40"/>
          </p15:clr>
        </p15:guide>
        <p15:guide id="15" pos="1980">
          <p15:clr>
            <a:srgbClr val="FBAE40"/>
          </p15:clr>
        </p15:guide>
        <p15:guide id="16" pos="5473">
          <p15:clr>
            <a:srgbClr val="FBAE40"/>
          </p15:clr>
        </p15:guide>
        <p15:guide id="17" pos="5700">
          <p15:clr>
            <a:srgbClr val="FBAE40"/>
          </p15:clr>
        </p15:guide>
        <p15:guide id="18" orient="horz" pos="2954">
          <p15:clr>
            <a:srgbClr val="FBAE40"/>
          </p15:clr>
        </p15:guide>
        <p15:guide id="19" orient="horz" pos="318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7492-C353-48D7-88D5-132B75922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92368-89E4-47C8-9737-D3698AF78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656C7-4354-4311-91F8-E85C2A08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E37F-A89E-4635-98AB-8A8BF3F21E6D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FA71B-F035-41DD-9FDE-9FF2F822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ED497-353D-406B-9968-9664FB84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35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9813E-8E9C-4B79-A951-ED6D3238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E37F-A89E-4635-98AB-8A8BF3F21E6D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6B5F3-2A75-4F9B-BDED-BA320D9E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3C454-88FE-4E3E-9B8A-45EA28ABB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90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5EAC7-C1BF-4844-A1CD-430AD8AE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5E955-3548-424F-A8D9-80D980AAB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D1F7B-EA95-4ED1-89EF-D90F12C90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E37F-A89E-4635-98AB-8A8BF3F21E6D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54A9-4ADE-432D-BA14-5FF78A1A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7CACA-8F76-4BB1-AEC7-10FA8783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6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87EF-D393-46B2-B5A0-74DBA5482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65550-9AAA-4E42-AC51-CA7C75DA4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A3F9C-5FB6-4BB8-80A5-9F1B05941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AFE97-85BE-41C2-BC60-292FABDE0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E37F-A89E-4635-98AB-8A8BF3F21E6D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B9610-3C7E-4B6F-96D7-670D1129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68687-FC57-476C-86A4-42040EA3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679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75312-AD60-4AD9-B62B-E221F90C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E69E6-7759-47CD-8A9A-D00549F01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ACEA3-8625-407C-A0EA-CEF189E2A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EE52FC-7A3F-4227-8A82-37077F405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9C703-5A29-4788-807A-4F84C4B81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11A9A7-CB1A-452C-BC93-AB4D068C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E37F-A89E-4635-98AB-8A8BF3F21E6D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860CF-5530-4499-BFE0-34AFB4A3E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31927E-CF62-4ED0-BA62-4F4AF5A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445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4A89-ABD3-4E75-BC8B-BA0767EE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738DA-71D9-455F-8CAD-915510020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E37F-A89E-4635-98AB-8A8BF3F21E6D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FFBB3-9A8F-4DD2-9FB2-D542B0E0E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BF181-0D0E-4567-9037-D6A496F1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913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08E8B-F718-4FD7-A979-A679D854C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E37F-A89E-4635-98AB-8A8BF3F21E6D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B05B1-6E0C-4E7F-9C91-0463D386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63AEF-D6F2-4F23-BA96-ECF64A87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179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ACF2-F383-436E-B5C2-2D4DF8AA1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FFF0D-B55E-4E0D-B285-AD23D58C2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B60C4-84C3-45EF-B56D-7507EADA1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DDDF1-707A-4B01-9828-53012B9A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E37F-A89E-4635-98AB-8A8BF3F21E6D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C7CCC-95CA-44D3-97AD-8BD97BDA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F1176-CB1C-40A6-8DE2-C45B99DE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97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F107B11-C358-482B-A9DE-803871652AB3}"/>
              </a:ext>
            </a:extLst>
          </p:cNvPr>
          <p:cNvSpPr/>
          <p:nvPr userDrawn="1"/>
        </p:nvSpPr>
        <p:spPr>
          <a:xfrm>
            <a:off x="730837" y="2172395"/>
            <a:ext cx="2411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baseline="0" dirty="0">
              <a:solidFill>
                <a:srgbClr val="FF5349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GB" sz="3600" b="1" dirty="0">
              <a:solidFill>
                <a:srgbClr val="00336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93F4F2F-6A96-4CFF-80C8-616B30080FA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141838" y="1808163"/>
            <a:ext cx="5906912" cy="3241675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="1" i="0" baseline="0">
                <a:solidFill>
                  <a:schemeClr val="bg1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630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61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pos="3953">
          <p15:clr>
            <a:srgbClr val="FBAE40"/>
          </p15:clr>
        </p15:guide>
        <p15:guide id="8" pos="3727">
          <p15:clr>
            <a:srgbClr val="FBAE40"/>
          </p15:clr>
        </p15:guide>
        <p15:guide id="9" orient="horz" pos="2047">
          <p15:clr>
            <a:srgbClr val="FBAE40"/>
          </p15:clr>
        </p15:guide>
        <p15:guide id="10" orient="horz" pos="2273">
          <p15:clr>
            <a:srgbClr val="FBAE40"/>
          </p15:clr>
        </p15:guide>
        <p15:guide id="11" orient="horz" pos="1139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pos="2207">
          <p15:clr>
            <a:srgbClr val="FBAE40"/>
          </p15:clr>
        </p15:guide>
        <p15:guide id="15" pos="1980">
          <p15:clr>
            <a:srgbClr val="FBAE40"/>
          </p15:clr>
        </p15:guide>
        <p15:guide id="16" pos="5473">
          <p15:clr>
            <a:srgbClr val="FBAE40"/>
          </p15:clr>
        </p15:guide>
        <p15:guide id="17" pos="5700">
          <p15:clr>
            <a:srgbClr val="FBAE40"/>
          </p15:clr>
        </p15:guide>
        <p15:guide id="18" orient="horz" pos="2954">
          <p15:clr>
            <a:srgbClr val="FBAE40"/>
          </p15:clr>
        </p15:guide>
        <p15:guide id="19" orient="horz" pos="318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059E4-1A44-4993-AF83-B2302A398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6BEF6-1EAE-429B-B2D5-FCA8C8BCA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7CE2A-EB5E-43C2-98E0-E559E401F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47668-7349-46F2-A32B-A88ADB82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E37F-A89E-4635-98AB-8A8BF3F21E6D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21B7F-C7B7-4355-BC0E-C7EB514C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2459E-7E81-4543-8186-51D648EC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360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3343-D4E4-4336-BF7D-97E070BBF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D2036-07A6-44C1-BFEE-FF5E479AC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82F4F-21E4-4CD8-B29C-7D9FC703B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E37F-A89E-4635-98AB-8A8BF3F21E6D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50D49-EF90-4B02-874B-4EE2A7EF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99634-6DB5-4345-9BBC-BA99C933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807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03DDDB-DA67-48B1-9F32-35F00787B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9BC05-E988-4EF8-9B5D-4F4BD67D3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DE3C7-8712-4F4D-9D10-1208B4AFD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E37F-A89E-4635-98AB-8A8BF3F21E6D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3DF5E-64AB-4646-97D2-38EB2F4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589C8-0C61-4CD3-B4EA-C4252C4A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69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  <a:ln/>
        </p:spPr>
      </p:sp>
    </p:spTree>
    <p:extLst>
      <p:ext uri="{BB962C8B-B14F-4D97-AF65-F5344CB8AC3E}">
        <p14:creationId xmlns:p14="http://schemas.microsoft.com/office/powerpoint/2010/main" val="2364927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  <a:ln/>
        </p:spPr>
      </p:sp>
    </p:spTree>
    <p:extLst>
      <p:ext uri="{BB962C8B-B14F-4D97-AF65-F5344CB8AC3E}">
        <p14:creationId xmlns:p14="http://schemas.microsoft.com/office/powerpoint/2010/main" val="3551775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  <a:ln/>
        </p:spPr>
      </p:sp>
    </p:spTree>
    <p:extLst>
      <p:ext uri="{BB962C8B-B14F-4D97-AF65-F5344CB8AC3E}">
        <p14:creationId xmlns:p14="http://schemas.microsoft.com/office/powerpoint/2010/main" val="1994346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  <a:ln/>
        </p:spPr>
      </p:sp>
    </p:spTree>
    <p:extLst>
      <p:ext uri="{BB962C8B-B14F-4D97-AF65-F5344CB8AC3E}">
        <p14:creationId xmlns:p14="http://schemas.microsoft.com/office/powerpoint/2010/main" val="29358358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  <a:ln/>
        </p:spPr>
      </p:sp>
    </p:spTree>
    <p:extLst>
      <p:ext uri="{BB962C8B-B14F-4D97-AF65-F5344CB8AC3E}">
        <p14:creationId xmlns:p14="http://schemas.microsoft.com/office/powerpoint/2010/main" val="19883981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  <a:ln/>
        </p:spPr>
      </p:sp>
    </p:spTree>
    <p:extLst>
      <p:ext uri="{BB962C8B-B14F-4D97-AF65-F5344CB8AC3E}">
        <p14:creationId xmlns:p14="http://schemas.microsoft.com/office/powerpoint/2010/main" val="1830306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  <a:ln/>
        </p:spPr>
      </p:sp>
    </p:spTree>
    <p:extLst>
      <p:ext uri="{BB962C8B-B14F-4D97-AF65-F5344CB8AC3E}">
        <p14:creationId xmlns:p14="http://schemas.microsoft.com/office/powerpoint/2010/main" val="213383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F107B11-C358-482B-A9DE-803871652AB3}"/>
              </a:ext>
            </a:extLst>
          </p:cNvPr>
          <p:cNvSpPr/>
          <p:nvPr userDrawn="1"/>
        </p:nvSpPr>
        <p:spPr>
          <a:xfrm>
            <a:off x="730837" y="2172395"/>
            <a:ext cx="2411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baseline="0" dirty="0">
              <a:solidFill>
                <a:srgbClr val="FF5349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GB" sz="3600" b="1" dirty="0">
              <a:solidFill>
                <a:srgbClr val="00336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275744B-90D2-4B70-8631-F1EAB9E76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2838" y="732533"/>
            <a:ext cx="10726324" cy="39569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GB" sz="5400" b="1" i="0" baseline="0" smtClean="0">
                <a:solidFill>
                  <a:srgbClr val="FF5349"/>
                </a:solidFill>
                <a:effectLst/>
                <a:latin typeface="Cairo" panose="00000500000000000000" pitchFamily="2" charset="-78"/>
                <a:cs typeface="Cairo" panose="00000500000000000000" pitchFamily="2" charset="-78"/>
              </a:defRPr>
            </a:lvl1pPr>
            <a:lvl4pPr marL="1371600" indent="0" algn="l">
              <a:buNone/>
              <a:defRPr/>
            </a:lvl4pPr>
          </a:lstStyle>
          <a:p>
            <a:pPr lvl="0"/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C575A6A-183D-4AD1-B526-434FF1EA93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2838" y="4689475"/>
            <a:ext cx="10726324" cy="143160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GB" sz="2000" b="0" i="0" baseline="0" smtClean="0">
                <a:solidFill>
                  <a:srgbClr val="FF5349"/>
                </a:solidFill>
                <a:effectLst/>
                <a:latin typeface="Cairo" panose="00000500000000000000" pitchFamily="2" charset="-78"/>
                <a:cs typeface="Cairo" panose="00000500000000000000" pitchFamily="2" charset="-78"/>
              </a:defRPr>
            </a:lvl1pPr>
            <a:lvl4pPr marL="1371600" indent="0" algn="l">
              <a:buNone/>
              <a:defRPr/>
            </a:lvl4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708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61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pos="3953">
          <p15:clr>
            <a:srgbClr val="FBAE40"/>
          </p15:clr>
        </p15:guide>
        <p15:guide id="8" pos="3727">
          <p15:clr>
            <a:srgbClr val="FBAE40"/>
          </p15:clr>
        </p15:guide>
        <p15:guide id="9" orient="horz" pos="2047">
          <p15:clr>
            <a:srgbClr val="FBAE40"/>
          </p15:clr>
        </p15:guide>
        <p15:guide id="10" orient="horz" pos="2273">
          <p15:clr>
            <a:srgbClr val="FBAE40"/>
          </p15:clr>
        </p15:guide>
        <p15:guide id="11" orient="horz" pos="1139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pos="2207">
          <p15:clr>
            <a:srgbClr val="FBAE40"/>
          </p15:clr>
        </p15:guide>
        <p15:guide id="15" pos="1980">
          <p15:clr>
            <a:srgbClr val="FBAE40"/>
          </p15:clr>
        </p15:guide>
        <p15:guide id="16" pos="5473">
          <p15:clr>
            <a:srgbClr val="FBAE40"/>
          </p15:clr>
        </p15:guide>
        <p15:guide id="17" pos="5700">
          <p15:clr>
            <a:srgbClr val="FBAE40"/>
          </p15:clr>
        </p15:guide>
        <p15:guide id="18" orient="horz" pos="2954">
          <p15:clr>
            <a:srgbClr val="FBAE40"/>
          </p15:clr>
        </p15:guide>
        <p15:guide id="19" orient="horz" pos="318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  <a:ln/>
        </p:spPr>
      </p:sp>
    </p:spTree>
    <p:extLst>
      <p:ext uri="{BB962C8B-B14F-4D97-AF65-F5344CB8AC3E}">
        <p14:creationId xmlns:p14="http://schemas.microsoft.com/office/powerpoint/2010/main" val="2388841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  <a:ln/>
        </p:spPr>
      </p:sp>
    </p:spTree>
    <p:extLst>
      <p:ext uri="{BB962C8B-B14F-4D97-AF65-F5344CB8AC3E}">
        <p14:creationId xmlns:p14="http://schemas.microsoft.com/office/powerpoint/2010/main" val="2750492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  <a:ln/>
        </p:spPr>
      </p:sp>
    </p:spTree>
    <p:extLst>
      <p:ext uri="{BB962C8B-B14F-4D97-AF65-F5344CB8AC3E}">
        <p14:creationId xmlns:p14="http://schemas.microsoft.com/office/powerpoint/2010/main" val="32993613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  <a:ln/>
        </p:spPr>
      </p:sp>
    </p:spTree>
    <p:extLst>
      <p:ext uri="{BB962C8B-B14F-4D97-AF65-F5344CB8AC3E}">
        <p14:creationId xmlns:p14="http://schemas.microsoft.com/office/powerpoint/2010/main" val="252200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  <a:ln/>
        </p:spPr>
      </p:sp>
    </p:spTree>
    <p:extLst>
      <p:ext uri="{BB962C8B-B14F-4D97-AF65-F5344CB8AC3E}">
        <p14:creationId xmlns:p14="http://schemas.microsoft.com/office/powerpoint/2010/main" val="2594298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8F5"/>
          </a:solidFill>
          <a:ln/>
        </p:spPr>
      </p:sp>
    </p:spTree>
    <p:extLst>
      <p:ext uri="{BB962C8B-B14F-4D97-AF65-F5344CB8AC3E}">
        <p14:creationId xmlns:p14="http://schemas.microsoft.com/office/powerpoint/2010/main" val="134700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F107B11-C358-482B-A9DE-803871652AB3}"/>
              </a:ext>
            </a:extLst>
          </p:cNvPr>
          <p:cNvSpPr/>
          <p:nvPr userDrawn="1"/>
        </p:nvSpPr>
        <p:spPr>
          <a:xfrm>
            <a:off x="730837" y="2172395"/>
            <a:ext cx="2411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baseline="0" dirty="0">
              <a:solidFill>
                <a:srgbClr val="FF5349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GB" sz="3600" b="1" dirty="0">
              <a:solidFill>
                <a:srgbClr val="00336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275744B-90D2-4B70-8631-F1EAB9E76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2838" y="732533"/>
            <a:ext cx="10726324" cy="39569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GB" sz="5400" b="1" i="0" baseline="0" smtClean="0">
                <a:solidFill>
                  <a:schemeClr val="bg1"/>
                </a:solidFill>
                <a:effectLst/>
                <a:latin typeface="Cairo" panose="00000500000000000000" pitchFamily="2" charset="-78"/>
                <a:cs typeface="Cairo" panose="00000500000000000000" pitchFamily="2" charset="-78"/>
              </a:defRPr>
            </a:lvl1pPr>
            <a:lvl4pPr marL="1371600" indent="0" algn="l">
              <a:buNone/>
              <a:defRPr/>
            </a:lvl4pPr>
          </a:lstStyle>
          <a:p>
            <a:pPr lvl="0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02A89-C382-4135-8DCB-73B43240F1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4338" y="736918"/>
            <a:ext cx="1080000" cy="1086886"/>
          </a:xfrm>
          <a:prstGeom prst="rect">
            <a:avLst/>
          </a:prstGeom>
        </p:spPr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C575A6A-183D-4AD1-B526-434FF1EA93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2838" y="4689475"/>
            <a:ext cx="10726324" cy="143160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GB" sz="2000" b="0" i="0" baseline="0" smtClean="0">
                <a:solidFill>
                  <a:schemeClr val="bg1"/>
                </a:solidFill>
                <a:effectLst/>
                <a:latin typeface="Cairo" panose="00000500000000000000" pitchFamily="2" charset="-78"/>
                <a:cs typeface="Cairo" panose="00000500000000000000" pitchFamily="2" charset="-78"/>
              </a:defRPr>
            </a:lvl1pPr>
            <a:lvl4pPr marL="1371600" indent="0" algn="l">
              <a:buNone/>
              <a:defRPr/>
            </a:lvl4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51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61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pos="3953">
          <p15:clr>
            <a:srgbClr val="FBAE40"/>
          </p15:clr>
        </p15:guide>
        <p15:guide id="8" pos="3727">
          <p15:clr>
            <a:srgbClr val="FBAE40"/>
          </p15:clr>
        </p15:guide>
        <p15:guide id="9" orient="horz" pos="2047">
          <p15:clr>
            <a:srgbClr val="FBAE40"/>
          </p15:clr>
        </p15:guide>
        <p15:guide id="10" orient="horz" pos="2273">
          <p15:clr>
            <a:srgbClr val="FBAE40"/>
          </p15:clr>
        </p15:guide>
        <p15:guide id="11" orient="horz" pos="1139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pos="2207">
          <p15:clr>
            <a:srgbClr val="FBAE40"/>
          </p15:clr>
        </p15:guide>
        <p15:guide id="15" pos="1980">
          <p15:clr>
            <a:srgbClr val="FBAE40"/>
          </p15:clr>
        </p15:guide>
        <p15:guide id="16" pos="5473">
          <p15:clr>
            <a:srgbClr val="FBAE40"/>
          </p15:clr>
        </p15:guide>
        <p15:guide id="17" pos="5700">
          <p15:clr>
            <a:srgbClr val="FBAE40"/>
          </p15:clr>
        </p15:guide>
        <p15:guide id="18" orient="horz" pos="2954">
          <p15:clr>
            <a:srgbClr val="FBAE40"/>
          </p15:clr>
        </p15:guide>
        <p15:guide id="19" orient="horz" pos="31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59EED-DAA5-4FA3-B1A2-D449B8F9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838" y="6356350"/>
            <a:ext cx="2411412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10AB-20C5-45FB-A3E6-8052FCE6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CD185-ADC5-4E1A-AD65-9B0BF9D3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410412" cy="365125"/>
          </a:xfrm>
        </p:spPr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275744B-90D2-4B70-8631-F1EAB9E76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2838" y="732533"/>
            <a:ext cx="10726324" cy="1075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4000" b="1" i="0" baseline="0" smtClean="0">
                <a:solidFill>
                  <a:srgbClr val="002060"/>
                </a:solidFill>
                <a:effectLst/>
                <a:latin typeface="Cairo" panose="00000500000000000000" pitchFamily="2" charset="-78"/>
                <a:cs typeface="Cairo" panose="00000500000000000000" pitchFamily="2" charset="-78"/>
              </a:defRPr>
            </a:lvl1pPr>
            <a:lvl4pPr marL="1371600" indent="0" algn="l">
              <a:buNone/>
              <a:defRPr/>
            </a:lvl4pPr>
          </a:lstStyle>
          <a:p>
            <a:pPr lvl="0"/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B235A5CD-F271-444E-AD86-A31423F0892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75389" y="2171700"/>
            <a:ext cx="5184774" cy="3957638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F777A4EF-8947-403F-B8C7-568C6BA3803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31839" y="2171700"/>
            <a:ext cx="5184774" cy="3957638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E13A35-79E2-408B-9EA8-329CF67E5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0163" y="728663"/>
            <a:ext cx="1080000" cy="10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49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61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pos="3953">
          <p15:clr>
            <a:srgbClr val="FBAE40"/>
          </p15:clr>
        </p15:guide>
        <p15:guide id="8" pos="3727">
          <p15:clr>
            <a:srgbClr val="FBAE40"/>
          </p15:clr>
        </p15:guide>
        <p15:guide id="9" orient="horz" pos="2047">
          <p15:clr>
            <a:srgbClr val="FBAE40"/>
          </p15:clr>
        </p15:guide>
        <p15:guide id="10" orient="horz" pos="2273">
          <p15:clr>
            <a:srgbClr val="FBAE40"/>
          </p15:clr>
        </p15:guide>
        <p15:guide id="11" orient="horz" pos="1139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pos="2207">
          <p15:clr>
            <a:srgbClr val="FBAE40"/>
          </p15:clr>
        </p15:guide>
        <p15:guide id="15" pos="1980">
          <p15:clr>
            <a:srgbClr val="FBAE40"/>
          </p15:clr>
        </p15:guide>
        <p15:guide id="16" pos="5473">
          <p15:clr>
            <a:srgbClr val="FBAE40"/>
          </p15:clr>
        </p15:guide>
        <p15:guide id="17" pos="5700">
          <p15:clr>
            <a:srgbClr val="FBAE40"/>
          </p15:clr>
        </p15:guide>
        <p15:guide id="18" orient="horz" pos="2954">
          <p15:clr>
            <a:srgbClr val="FBAE40"/>
          </p15:clr>
        </p15:guide>
        <p15:guide id="19" orient="horz" pos="318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59EED-DAA5-4FA3-B1A2-D449B8F9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838" y="6356350"/>
            <a:ext cx="2411412" cy="3651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10AB-20C5-45FB-A3E6-8052FCE6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CD185-ADC5-4E1A-AD65-9B0BF9D3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411412" cy="365125"/>
          </a:xfrm>
        </p:spPr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107B11-C358-482B-A9DE-803871652AB3}"/>
              </a:ext>
            </a:extLst>
          </p:cNvPr>
          <p:cNvSpPr/>
          <p:nvPr userDrawn="1"/>
        </p:nvSpPr>
        <p:spPr>
          <a:xfrm>
            <a:off x="730837" y="2172395"/>
            <a:ext cx="2411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baseline="0" dirty="0">
              <a:solidFill>
                <a:srgbClr val="FF5349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GB" sz="3600" b="1" dirty="0">
              <a:solidFill>
                <a:srgbClr val="00336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275744B-90D2-4B70-8631-F1EAB9E76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2838" y="732533"/>
            <a:ext cx="10726324" cy="1075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4000" b="1" i="0" baseline="0" smtClean="0">
                <a:solidFill>
                  <a:srgbClr val="002060"/>
                </a:solidFill>
                <a:effectLst/>
                <a:latin typeface="Cairo" panose="00000500000000000000" pitchFamily="2" charset="-78"/>
                <a:cs typeface="Cairo" panose="00000500000000000000" pitchFamily="2" charset="-78"/>
              </a:defRPr>
            </a:lvl1pPr>
            <a:lvl4pPr marL="1371600" indent="0" algn="l">
              <a:buNone/>
              <a:defRPr/>
            </a:lvl4pPr>
          </a:lstStyle>
          <a:p>
            <a:pPr lvl="0"/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3ACD212-15CF-41C0-8135-390E34B6A4F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503613" y="2168525"/>
            <a:ext cx="2413000" cy="3957638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9" name="Content Placeholder 10">
            <a:extLst>
              <a:ext uri="{FF2B5EF4-FFF2-40B4-BE49-F238E27FC236}">
                <a16:creationId xmlns:a16="http://schemas.microsoft.com/office/drawing/2014/main" id="{BDC38323-87E8-418D-8F52-452CFB43B76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1838" y="2168525"/>
            <a:ext cx="2410000" cy="3957638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EA4FB6F1-06CA-4A74-AC35-3303F6A987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046162" y="2168525"/>
            <a:ext cx="2413000" cy="3957638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1" name="Content Placeholder 10">
            <a:extLst>
              <a:ext uri="{FF2B5EF4-FFF2-40B4-BE49-F238E27FC236}">
                <a16:creationId xmlns:a16="http://schemas.microsoft.com/office/drawing/2014/main" id="{2EAD18F5-76E5-4F0C-A991-FC18E91360D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71387" y="2168525"/>
            <a:ext cx="2413000" cy="3957638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7ECC920-81F8-4C0D-AE24-1082C5F4B1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0163" y="728663"/>
            <a:ext cx="1080000" cy="10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59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61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3861" userDrawn="1">
          <p15:clr>
            <a:srgbClr val="FBAE40"/>
          </p15:clr>
        </p15:guide>
        <p15:guide id="6" orient="horz" pos="459" userDrawn="1">
          <p15:clr>
            <a:srgbClr val="FBAE40"/>
          </p15:clr>
        </p15:guide>
        <p15:guide id="7" pos="3953">
          <p15:clr>
            <a:srgbClr val="FBAE40"/>
          </p15:clr>
        </p15:guide>
        <p15:guide id="8" pos="3727">
          <p15:clr>
            <a:srgbClr val="FBAE40"/>
          </p15:clr>
        </p15:guide>
        <p15:guide id="9" orient="horz" pos="2047">
          <p15:clr>
            <a:srgbClr val="FBAE40"/>
          </p15:clr>
        </p15:guide>
        <p15:guide id="10" orient="horz" pos="2273">
          <p15:clr>
            <a:srgbClr val="FBAE40"/>
          </p15:clr>
        </p15:guide>
        <p15:guide id="11" orient="horz" pos="1139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pos="2207">
          <p15:clr>
            <a:srgbClr val="FBAE40"/>
          </p15:clr>
        </p15:guide>
        <p15:guide id="15" pos="1980">
          <p15:clr>
            <a:srgbClr val="FBAE40"/>
          </p15:clr>
        </p15:guide>
        <p15:guide id="16" pos="5473">
          <p15:clr>
            <a:srgbClr val="FBAE40"/>
          </p15:clr>
        </p15:guide>
        <p15:guide id="17" pos="5700">
          <p15:clr>
            <a:srgbClr val="FBAE40"/>
          </p15:clr>
        </p15:guide>
        <p15:guide id="18" orient="horz" pos="2954">
          <p15:clr>
            <a:srgbClr val="FBAE40"/>
          </p15:clr>
        </p15:guide>
        <p15:guide id="19" orient="horz" pos="318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59EED-DAA5-4FA3-B1A2-D449B8F9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837" y="6356351"/>
            <a:ext cx="2412413" cy="36512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10AB-20C5-45FB-A3E6-8052FCE6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CD185-ADC5-4E1A-AD65-9B0BF9D3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410412" cy="365125"/>
          </a:xfrm>
        </p:spPr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4E550C-EADD-4A0F-AE49-46F063028FE4}"/>
              </a:ext>
            </a:extLst>
          </p:cNvPr>
          <p:cNvCxnSpPr>
            <a:cxnSpLocks/>
          </p:cNvCxnSpPr>
          <p:nvPr userDrawn="1"/>
        </p:nvCxnSpPr>
        <p:spPr>
          <a:xfrm>
            <a:off x="731838" y="2842527"/>
            <a:ext cx="5184775" cy="0"/>
          </a:xfrm>
          <a:prstGeom prst="line">
            <a:avLst/>
          </a:prstGeom>
          <a:ln w="57150">
            <a:solidFill>
              <a:srgbClr val="FF5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652D7B-47DB-448D-ABDD-53EBBED706EE}"/>
              </a:ext>
            </a:extLst>
          </p:cNvPr>
          <p:cNvCxnSpPr>
            <a:cxnSpLocks/>
          </p:cNvCxnSpPr>
          <p:nvPr userDrawn="1"/>
        </p:nvCxnSpPr>
        <p:spPr>
          <a:xfrm>
            <a:off x="6276388" y="2842527"/>
            <a:ext cx="5185370" cy="0"/>
          </a:xfrm>
          <a:prstGeom prst="line">
            <a:avLst/>
          </a:prstGeom>
          <a:ln w="57150">
            <a:solidFill>
              <a:srgbClr val="FF5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F107B11-C358-482B-A9DE-803871652AB3}"/>
              </a:ext>
            </a:extLst>
          </p:cNvPr>
          <p:cNvSpPr/>
          <p:nvPr userDrawn="1"/>
        </p:nvSpPr>
        <p:spPr>
          <a:xfrm>
            <a:off x="730837" y="2172395"/>
            <a:ext cx="2411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baseline="0" dirty="0">
              <a:solidFill>
                <a:srgbClr val="FF5349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GB" sz="3600" b="1" dirty="0">
              <a:solidFill>
                <a:srgbClr val="00336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275744B-90D2-4B70-8631-F1EAB9E76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2838" y="732533"/>
            <a:ext cx="10726324" cy="1075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4000" b="1" i="0" baseline="0" smtClean="0">
                <a:solidFill>
                  <a:srgbClr val="002060"/>
                </a:solidFill>
                <a:effectLst/>
                <a:latin typeface="Cairo" panose="00000500000000000000" pitchFamily="2" charset="-78"/>
                <a:cs typeface="Cairo" panose="00000500000000000000" pitchFamily="2" charset="-78"/>
              </a:defRPr>
            </a:lvl1pPr>
            <a:lvl4pPr marL="1371600" indent="0" algn="l">
              <a:buNone/>
              <a:defRPr/>
            </a:lvl4pPr>
          </a:lstStyle>
          <a:p>
            <a:pPr lvl="0"/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ED1792F-BBF0-4A73-A446-0EB5D9BE9B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2837" y="1808164"/>
            <a:ext cx="5183775" cy="9020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GB" sz="2000" b="1" i="0" baseline="0" smtClean="0">
                <a:solidFill>
                  <a:srgbClr val="FF5349"/>
                </a:solidFill>
                <a:effectLst/>
                <a:latin typeface="Cairo" panose="00000500000000000000" pitchFamily="2" charset="-78"/>
                <a:cs typeface="Cairo" panose="00000500000000000000" pitchFamily="2" charset="-78"/>
              </a:defRPr>
            </a:lvl1pPr>
            <a:lvl4pPr marL="1371600" indent="0" algn="l">
              <a:buNone/>
              <a:defRPr/>
            </a:lvl4pPr>
          </a:lstStyle>
          <a:p>
            <a:pPr lvl="0"/>
            <a:endParaRPr lang="en-GB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2407B56-A10B-4BB7-8707-86F8CD62D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82388" y="1808164"/>
            <a:ext cx="5176774" cy="9020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GB" sz="2000" b="1" i="0" baseline="0" smtClean="0">
                <a:solidFill>
                  <a:srgbClr val="FF5349"/>
                </a:solidFill>
                <a:effectLst/>
                <a:latin typeface="Cairo" panose="00000500000000000000" pitchFamily="2" charset="-78"/>
                <a:cs typeface="Cairo" panose="00000500000000000000" pitchFamily="2" charset="-78"/>
              </a:defRPr>
            </a:lvl1pPr>
            <a:lvl4pPr marL="1371600" indent="0" algn="l">
              <a:buNone/>
              <a:defRPr/>
            </a:lvl4pPr>
          </a:lstStyle>
          <a:p>
            <a:pPr lvl="0"/>
            <a:endParaRPr lang="en-GB" dirty="0"/>
          </a:p>
        </p:txBody>
      </p:sp>
      <p:sp>
        <p:nvSpPr>
          <p:cNvPr id="29" name="Content Placeholder 10">
            <a:extLst>
              <a:ext uri="{FF2B5EF4-FFF2-40B4-BE49-F238E27FC236}">
                <a16:creationId xmlns:a16="http://schemas.microsoft.com/office/drawing/2014/main" id="{B0A37EDD-4984-4DC2-8766-AE227820062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1837" y="3249613"/>
            <a:ext cx="5184775" cy="2876550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07782488-EA80-4565-8CAB-D78F5CA5A3E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93389" y="3249613"/>
            <a:ext cx="5165773" cy="2876550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737AA84-BA0D-48E1-BDC7-01E4506AF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0163" y="728663"/>
            <a:ext cx="1080000" cy="10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8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61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pos="3953">
          <p15:clr>
            <a:srgbClr val="FBAE40"/>
          </p15:clr>
        </p15:guide>
        <p15:guide id="8" pos="3727">
          <p15:clr>
            <a:srgbClr val="FBAE40"/>
          </p15:clr>
        </p15:guide>
        <p15:guide id="9" orient="horz" pos="2047">
          <p15:clr>
            <a:srgbClr val="FBAE40"/>
          </p15:clr>
        </p15:guide>
        <p15:guide id="10" orient="horz" pos="2273">
          <p15:clr>
            <a:srgbClr val="FBAE40"/>
          </p15:clr>
        </p15:guide>
        <p15:guide id="11" orient="horz" pos="1139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pos="2207">
          <p15:clr>
            <a:srgbClr val="FBAE40"/>
          </p15:clr>
        </p15:guide>
        <p15:guide id="15" pos="1980">
          <p15:clr>
            <a:srgbClr val="FBAE40"/>
          </p15:clr>
        </p15:guide>
        <p15:guide id="16" pos="5473">
          <p15:clr>
            <a:srgbClr val="FBAE40"/>
          </p15:clr>
        </p15:guide>
        <p15:guide id="17" pos="5700">
          <p15:clr>
            <a:srgbClr val="FBAE40"/>
          </p15:clr>
        </p15:guide>
        <p15:guide id="18" orient="horz" pos="2954">
          <p15:clr>
            <a:srgbClr val="FBAE40"/>
          </p15:clr>
        </p15:guide>
        <p15:guide id="19" orient="horz" pos="318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59EED-DAA5-4FA3-B1A2-D449B8F9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837" y="6356351"/>
            <a:ext cx="2412413" cy="36512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10AB-20C5-45FB-A3E6-8052FCE6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CD185-ADC5-4E1A-AD65-9B0BF9D3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1"/>
            <a:ext cx="2430416" cy="365124"/>
          </a:xfrm>
        </p:spPr>
        <p:txBody>
          <a:bodyPr/>
          <a:lstStyle/>
          <a:p>
            <a:fld id="{6D3904EF-1282-4386-ACDC-67087D929B00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4E550C-EADD-4A0F-AE49-46F063028FE4}"/>
              </a:ext>
            </a:extLst>
          </p:cNvPr>
          <p:cNvCxnSpPr>
            <a:cxnSpLocks/>
          </p:cNvCxnSpPr>
          <p:nvPr userDrawn="1"/>
        </p:nvCxnSpPr>
        <p:spPr>
          <a:xfrm>
            <a:off x="731838" y="2842527"/>
            <a:ext cx="5184775" cy="0"/>
          </a:xfrm>
          <a:prstGeom prst="line">
            <a:avLst/>
          </a:prstGeom>
          <a:ln w="57150">
            <a:solidFill>
              <a:srgbClr val="FF5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652D7B-47DB-448D-ABDD-53EBBED706EE}"/>
              </a:ext>
            </a:extLst>
          </p:cNvPr>
          <p:cNvCxnSpPr>
            <a:cxnSpLocks/>
          </p:cNvCxnSpPr>
          <p:nvPr userDrawn="1"/>
        </p:nvCxnSpPr>
        <p:spPr>
          <a:xfrm>
            <a:off x="6276388" y="2842527"/>
            <a:ext cx="5185370" cy="0"/>
          </a:xfrm>
          <a:prstGeom prst="line">
            <a:avLst/>
          </a:prstGeom>
          <a:ln w="57150">
            <a:solidFill>
              <a:srgbClr val="FF5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F107B11-C358-482B-A9DE-803871652AB3}"/>
              </a:ext>
            </a:extLst>
          </p:cNvPr>
          <p:cNvSpPr/>
          <p:nvPr userDrawn="1"/>
        </p:nvSpPr>
        <p:spPr>
          <a:xfrm>
            <a:off x="730837" y="2172395"/>
            <a:ext cx="2411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baseline="0" dirty="0">
              <a:solidFill>
                <a:srgbClr val="FF5349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GB" sz="3600" b="1" dirty="0">
              <a:solidFill>
                <a:srgbClr val="00336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275744B-90D2-4B70-8631-F1EAB9E76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2838" y="732533"/>
            <a:ext cx="10726324" cy="1075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4000" b="1" i="0" baseline="0" smtClean="0">
                <a:solidFill>
                  <a:srgbClr val="002060"/>
                </a:solidFill>
                <a:effectLst/>
                <a:latin typeface="Cairo" panose="00000500000000000000" pitchFamily="2" charset="-78"/>
                <a:cs typeface="Cairo" panose="00000500000000000000" pitchFamily="2" charset="-78"/>
              </a:defRPr>
            </a:lvl1pPr>
            <a:lvl4pPr marL="1371600" indent="0" algn="l">
              <a:buNone/>
              <a:defRPr/>
            </a:lvl4pPr>
          </a:lstStyle>
          <a:p>
            <a:pPr lvl="0"/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ED1792F-BBF0-4A73-A446-0EB5D9BE9B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2838" y="1808164"/>
            <a:ext cx="2409000" cy="9020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GB" sz="2000" b="1" i="0" baseline="0" smtClean="0">
                <a:solidFill>
                  <a:srgbClr val="FF5349"/>
                </a:solidFill>
                <a:effectLst/>
                <a:latin typeface="Cairo" panose="00000500000000000000" pitchFamily="2" charset="-78"/>
                <a:cs typeface="Cairo" panose="00000500000000000000" pitchFamily="2" charset="-78"/>
              </a:defRPr>
            </a:lvl1pPr>
            <a:lvl4pPr marL="1371600" indent="0" algn="l">
              <a:buNone/>
              <a:defRPr/>
            </a:lvl4pPr>
          </a:lstStyle>
          <a:p>
            <a:pPr lvl="0"/>
            <a:endParaRPr lang="en-GB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2407B56-A10B-4BB7-8707-86F8CD62D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82388" y="1808164"/>
            <a:ext cx="5176774" cy="9020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GB" sz="2000" b="1" i="0" baseline="0" smtClean="0">
                <a:solidFill>
                  <a:srgbClr val="FF5349"/>
                </a:solidFill>
                <a:effectLst/>
                <a:latin typeface="Cairo" panose="00000500000000000000" pitchFamily="2" charset="-78"/>
                <a:cs typeface="Cairo" panose="00000500000000000000" pitchFamily="2" charset="-78"/>
              </a:defRPr>
            </a:lvl1pPr>
            <a:lvl4pPr marL="1371600" indent="0" algn="l">
              <a:buNone/>
              <a:defRPr/>
            </a:lvl4pPr>
          </a:lstStyle>
          <a:p>
            <a:pPr lvl="0"/>
            <a:endParaRPr lang="en-GB" dirty="0"/>
          </a:p>
        </p:txBody>
      </p:sp>
      <p:sp>
        <p:nvSpPr>
          <p:cNvPr id="29" name="Content Placeholder 10">
            <a:extLst>
              <a:ext uri="{FF2B5EF4-FFF2-40B4-BE49-F238E27FC236}">
                <a16:creationId xmlns:a16="http://schemas.microsoft.com/office/drawing/2014/main" id="{B0A37EDD-4984-4DC2-8766-AE227820062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1837" y="3249613"/>
            <a:ext cx="2407999" cy="2876550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07782488-EA80-4565-8CAB-D78F5CA5A3E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82388" y="3249613"/>
            <a:ext cx="2406001" cy="2876550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5B55494E-738C-482C-B75D-2CA0D1ECDAF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507613" y="3249613"/>
            <a:ext cx="2409000" cy="2876550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EE30AF16-57FE-4A21-BA2E-2C0BC0E9046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070166" y="3249613"/>
            <a:ext cx="2409000" cy="2876550"/>
          </a:xfrm>
          <a:prstGeom prst="rect">
            <a:avLst/>
          </a:prstGeom>
        </p:spPr>
        <p:txBody>
          <a:bodyPr/>
          <a:lstStyle>
            <a:lvl1pPr marL="0" indent="-228600">
              <a:buFont typeface="Wingdings" panose="05000000000000000000" pitchFamily="2" charset="2"/>
              <a:buChar char="§"/>
              <a:defRPr sz="2000" baseline="0">
                <a:solidFill>
                  <a:srgbClr val="003366"/>
                </a:solidFill>
                <a:latin typeface="Cairo" panose="00000500000000000000" pitchFamily="2" charset="-78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90A0281-EE1A-4D77-AAE2-95C408E8C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0163" y="728663"/>
            <a:ext cx="1080000" cy="10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78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61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459">
          <p15:clr>
            <a:srgbClr val="FBAE40"/>
          </p15:clr>
        </p15:guide>
        <p15:guide id="7" pos="3953">
          <p15:clr>
            <a:srgbClr val="FBAE40"/>
          </p15:clr>
        </p15:guide>
        <p15:guide id="8" pos="3727">
          <p15:clr>
            <a:srgbClr val="FBAE40"/>
          </p15:clr>
        </p15:guide>
        <p15:guide id="9" orient="horz" pos="2047">
          <p15:clr>
            <a:srgbClr val="FBAE40"/>
          </p15:clr>
        </p15:guide>
        <p15:guide id="10" orient="horz" pos="2273">
          <p15:clr>
            <a:srgbClr val="FBAE40"/>
          </p15:clr>
        </p15:guide>
        <p15:guide id="11" orient="horz" pos="1139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pos="2207">
          <p15:clr>
            <a:srgbClr val="FBAE40"/>
          </p15:clr>
        </p15:guide>
        <p15:guide id="15" pos="1980">
          <p15:clr>
            <a:srgbClr val="FBAE40"/>
          </p15:clr>
        </p15:guide>
        <p15:guide id="16" pos="5473">
          <p15:clr>
            <a:srgbClr val="FBAE40"/>
          </p15:clr>
        </p15:guide>
        <p15:guide id="17" pos="5700">
          <p15:clr>
            <a:srgbClr val="FBAE40"/>
          </p15:clr>
        </p15:guide>
        <p15:guide id="18" orient="horz" pos="2954">
          <p15:clr>
            <a:srgbClr val="FBAE40"/>
          </p15:clr>
        </p15:guide>
        <p15:guide id="19" orient="horz" pos="31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52172-AFDC-41CB-BFCB-67591BB07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FF5349"/>
                </a:solidFill>
              </a:defRPr>
            </a:lvl1pPr>
          </a:lstStyle>
          <a:p>
            <a:fld id="{60ABE37F-A89E-4635-98AB-8A8BF3F21E6D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E69F5-E35C-4E9E-8C8E-99B03759E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rgbClr val="FF534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920FD-5DDF-4F22-9240-B7E900CF3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FF5349"/>
                </a:solidFill>
              </a:defRPr>
            </a:lvl1pPr>
          </a:lstStyle>
          <a:p>
            <a:fld id="{6D3904EF-1282-4386-ACDC-67087D929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E2CC4D-F00C-643C-013B-4AF605C1E72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356225" y="63500"/>
            <a:ext cx="15240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This content is classified as Internal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69DFF8-2F29-23F3-0A78-FD59A0EC363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096000" y="6672580"/>
            <a:ext cx="444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630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2" r:id="rId3"/>
    <p:sldLayoutId id="2147483671" r:id="rId4"/>
    <p:sldLayoutId id="2147483688" r:id="rId5"/>
    <p:sldLayoutId id="2147483674" r:id="rId6"/>
    <p:sldLayoutId id="2147483667" r:id="rId7"/>
    <p:sldLayoutId id="2147483672" r:id="rId8"/>
    <p:sldLayoutId id="2147483681" r:id="rId9"/>
    <p:sldLayoutId id="2147483669" r:id="rId10"/>
    <p:sldLayoutId id="2147483679" r:id="rId11"/>
    <p:sldLayoutId id="2147483682" r:id="rId12"/>
    <p:sldLayoutId id="2147483683" r:id="rId13"/>
    <p:sldLayoutId id="2147483684" r:id="rId14"/>
    <p:sldLayoutId id="2147483675" r:id="rId15"/>
    <p:sldLayoutId id="2147483693" r:id="rId16"/>
    <p:sldLayoutId id="2147483694" r:id="rId17"/>
    <p:sldLayoutId id="2147483695" r:id="rId18"/>
    <p:sldLayoutId id="2147483677" r:id="rId19"/>
    <p:sldLayoutId id="2147483678" r:id="rId20"/>
    <p:sldLayoutId id="2147483691" r:id="rId21"/>
    <p:sldLayoutId id="2147483649" r:id="rId22"/>
    <p:sldLayoutId id="2147483650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  <p:sldLayoutId id="2147483658" r:id="rId31"/>
    <p:sldLayoutId id="2147483659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18A573-4B83-41B5-ADC9-04DD6B5B4A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r-HR" sz="4800" dirty="0">
                <a:solidFill>
                  <a:schemeClr val="bg1"/>
                </a:solidFill>
              </a:rPr>
              <a:t>Fiskalizacija 2.0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904E7-AC90-DB4A-B15D-AC04FDABD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853" y="2547829"/>
            <a:ext cx="5918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00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1218307"/>
            <a:ext cx="5600601" cy="516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42"/>
              </a:lnSpc>
            </a:pPr>
            <a:r>
              <a:rPr lang="en-US" sz="3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RAO modeli rada za korisnike</a:t>
            </a:r>
            <a:endParaRPr lang="en-US" sz="3250" dirty="0"/>
          </a:p>
        </p:txBody>
      </p:sp>
      <p:sp>
        <p:nvSpPr>
          <p:cNvPr id="3" name="Shape 1"/>
          <p:cNvSpPr/>
          <p:nvPr/>
        </p:nvSpPr>
        <p:spPr>
          <a:xfrm>
            <a:off x="661492" y="2065734"/>
            <a:ext cx="5351859" cy="3573958"/>
          </a:xfrm>
          <a:prstGeom prst="roundRect">
            <a:avLst>
              <a:gd name="adj" fmla="val 694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4" name="Shape 2"/>
          <p:cNvSpPr/>
          <p:nvPr/>
        </p:nvSpPr>
        <p:spPr>
          <a:xfrm>
            <a:off x="826790" y="2231033"/>
            <a:ext cx="496094" cy="496094"/>
          </a:xfrm>
          <a:prstGeom prst="roundRect">
            <a:avLst>
              <a:gd name="adj" fmla="val 15358451"/>
            </a:avLst>
          </a:prstGeom>
          <a:solidFill>
            <a:srgbClr val="28282F"/>
          </a:solidFill>
          <a:ln/>
        </p:spPr>
        <p:txBody>
          <a:bodyPr/>
          <a:lstStyle/>
          <a:p>
            <a:endParaRPr lang="en-HR" sz="150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16" y="2339479"/>
            <a:ext cx="223243" cy="27910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26790" y="2892425"/>
            <a:ext cx="2773561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Model 1 - XML prosljeđivanje</a:t>
            </a:r>
            <a:endParaRPr lang="en-US" sz="1625" dirty="0"/>
          </a:p>
        </p:txBody>
      </p:sp>
      <p:sp>
        <p:nvSpPr>
          <p:cNvPr id="7" name="Text 4"/>
          <p:cNvSpPr/>
          <p:nvPr/>
        </p:nvSpPr>
        <p:spPr>
          <a:xfrm>
            <a:off x="826790" y="3250109"/>
            <a:ext cx="5021263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RAO generira eRačun u XML (UBL/CIUS HR) formatu prema tehničkim specifikacijama</a:t>
            </a:r>
            <a:endParaRPr lang="en-US" sz="1292" dirty="0"/>
          </a:p>
        </p:txBody>
      </p:sp>
      <p:sp>
        <p:nvSpPr>
          <p:cNvPr id="8" name="Text 5"/>
          <p:cNvSpPr/>
          <p:nvPr/>
        </p:nvSpPr>
        <p:spPr>
          <a:xfrm>
            <a:off x="826790" y="3878560"/>
            <a:ext cx="502126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Char char="•"/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Korisnik preuzima XML datoteku</a:t>
            </a:r>
            <a:endParaRPr lang="en-US" sz="1292" dirty="0"/>
          </a:p>
        </p:txBody>
      </p:sp>
      <p:sp>
        <p:nvSpPr>
          <p:cNvPr id="9" name="Text 6"/>
          <p:cNvSpPr/>
          <p:nvPr/>
        </p:nvSpPr>
        <p:spPr>
          <a:xfrm>
            <a:off x="826790" y="4201021"/>
            <a:ext cx="502126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Char char="•"/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Samostalno šalje svom IP-u</a:t>
            </a:r>
            <a:endParaRPr lang="en-US" sz="1292" dirty="0"/>
          </a:p>
        </p:txBody>
      </p:sp>
      <p:sp>
        <p:nvSpPr>
          <p:cNvPr id="10" name="Text 7"/>
          <p:cNvSpPr/>
          <p:nvPr/>
        </p:nvSpPr>
        <p:spPr>
          <a:xfrm>
            <a:off x="826790" y="4523482"/>
            <a:ext cx="502126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Char char="•"/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IP kreira i fiskalizira eRačun</a:t>
            </a:r>
            <a:endParaRPr lang="en-US" sz="1292" dirty="0"/>
          </a:p>
        </p:txBody>
      </p:sp>
      <p:sp>
        <p:nvSpPr>
          <p:cNvPr id="11" name="Text 8"/>
          <p:cNvSpPr/>
          <p:nvPr/>
        </p:nvSpPr>
        <p:spPr>
          <a:xfrm>
            <a:off x="826790" y="4845943"/>
            <a:ext cx="502126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Char char="•"/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Korisnik prati status kroz IP sučelje</a:t>
            </a:r>
            <a:endParaRPr lang="en-US" sz="1292" dirty="0"/>
          </a:p>
        </p:txBody>
      </p:sp>
      <p:sp>
        <p:nvSpPr>
          <p:cNvPr id="13" name="Shape 10"/>
          <p:cNvSpPr/>
          <p:nvPr/>
        </p:nvSpPr>
        <p:spPr>
          <a:xfrm>
            <a:off x="6178650" y="2065734"/>
            <a:ext cx="5351859" cy="3573958"/>
          </a:xfrm>
          <a:prstGeom prst="roundRect">
            <a:avLst>
              <a:gd name="adj" fmla="val 694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14" name="Shape 11"/>
          <p:cNvSpPr/>
          <p:nvPr/>
        </p:nvSpPr>
        <p:spPr>
          <a:xfrm>
            <a:off x="6343948" y="2231033"/>
            <a:ext cx="496094" cy="496094"/>
          </a:xfrm>
          <a:prstGeom prst="roundRect">
            <a:avLst>
              <a:gd name="adj" fmla="val 15358451"/>
            </a:avLst>
          </a:prstGeom>
          <a:solidFill>
            <a:srgbClr val="28282F"/>
          </a:solidFill>
          <a:ln/>
        </p:spPr>
        <p:txBody>
          <a:bodyPr/>
          <a:lstStyle/>
          <a:p>
            <a:endParaRPr lang="en-HR" sz="150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374" y="2339479"/>
            <a:ext cx="223243" cy="279103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6343947" y="2892425"/>
            <a:ext cx="3243362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Model 2 - End-to-End integracija</a:t>
            </a:r>
            <a:endParaRPr lang="en-US" sz="1625" dirty="0"/>
          </a:p>
        </p:txBody>
      </p:sp>
      <p:sp>
        <p:nvSpPr>
          <p:cNvPr id="17" name="Text 13"/>
          <p:cNvSpPr/>
          <p:nvPr/>
        </p:nvSpPr>
        <p:spPr>
          <a:xfrm>
            <a:off x="6343948" y="3250109"/>
            <a:ext cx="5021263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RAO direktno integriran s IP-om za potpuno automatizirani postupak</a:t>
            </a:r>
            <a:endParaRPr lang="en-US" sz="1292" dirty="0"/>
          </a:p>
        </p:txBody>
      </p:sp>
      <p:sp>
        <p:nvSpPr>
          <p:cNvPr id="18" name="Text 14"/>
          <p:cNvSpPr/>
          <p:nvPr/>
        </p:nvSpPr>
        <p:spPr>
          <a:xfrm>
            <a:off x="6343948" y="3878560"/>
            <a:ext cx="502126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Char char="•"/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RAO stvara, šalje i fiskalizira eRačune automatski</a:t>
            </a:r>
            <a:endParaRPr lang="en-US" sz="1292" dirty="0"/>
          </a:p>
        </p:txBody>
      </p:sp>
      <p:sp>
        <p:nvSpPr>
          <p:cNvPr id="19" name="Text 15"/>
          <p:cNvSpPr/>
          <p:nvPr/>
        </p:nvSpPr>
        <p:spPr>
          <a:xfrm>
            <a:off x="6343948" y="4201021"/>
            <a:ext cx="502126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Char char="•"/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Sve u ime i za račun korisnika</a:t>
            </a:r>
            <a:endParaRPr lang="en-US" sz="1292" dirty="0"/>
          </a:p>
        </p:txBody>
      </p:sp>
      <p:sp>
        <p:nvSpPr>
          <p:cNvPr id="20" name="Text 16"/>
          <p:cNvSpPr/>
          <p:nvPr/>
        </p:nvSpPr>
        <p:spPr>
          <a:xfrm>
            <a:off x="6343948" y="4523482"/>
            <a:ext cx="502126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Char char="•"/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Statusi vidljivi unutar RAO sustava</a:t>
            </a:r>
            <a:endParaRPr lang="en-US" sz="1292" dirty="0"/>
          </a:p>
        </p:txBody>
      </p:sp>
      <p:sp>
        <p:nvSpPr>
          <p:cNvPr id="21" name="Text 17"/>
          <p:cNvSpPr/>
          <p:nvPr/>
        </p:nvSpPr>
        <p:spPr>
          <a:xfrm>
            <a:off x="6343948" y="4845943"/>
            <a:ext cx="502126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Char char="•"/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Potpuna automatizacija procesa</a:t>
            </a:r>
            <a:endParaRPr lang="en-US" sz="1292" dirty="0"/>
          </a:p>
        </p:txBody>
      </p:sp>
      <p:sp>
        <p:nvSpPr>
          <p:cNvPr id="22" name="Text 18"/>
          <p:cNvSpPr/>
          <p:nvPr/>
        </p:nvSpPr>
        <p:spPr>
          <a:xfrm>
            <a:off x="6343948" y="5209778"/>
            <a:ext cx="502126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Preporučeno za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maksimalnu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učinkovitost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 jednostavnost.</a:t>
            </a:r>
            <a:endParaRPr lang="en-US" sz="1292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970628C-7622-B065-1AD2-E1699593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126" y="0"/>
            <a:ext cx="1036874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I-ING NET">
            <a:extLst>
              <a:ext uri="{FF2B5EF4-FFF2-40B4-BE49-F238E27FC236}">
                <a16:creationId xmlns:a16="http://schemas.microsoft.com/office/drawing/2014/main" id="{6FBEF129-9C25-F273-AA19-539F57D89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349" y="403623"/>
            <a:ext cx="1689402" cy="3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737989"/>
            <a:ext cx="6680894" cy="516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42"/>
              </a:lnSpc>
            </a:pPr>
            <a:r>
              <a:rPr lang="en-US" sz="3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Potpuna usklađenost RAO rješenja</a:t>
            </a:r>
            <a:endParaRPr lang="en-US" sz="3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92" y="1585417"/>
            <a:ext cx="496094" cy="49609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364258" y="1724918"/>
            <a:ext cx="2099468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Tehnička usklađenost</a:t>
            </a:r>
            <a:endParaRPr lang="en-US" sz="1625" dirty="0"/>
          </a:p>
        </p:txBody>
      </p:sp>
      <p:sp>
        <p:nvSpPr>
          <p:cNvPr id="5" name="Text 2"/>
          <p:cNvSpPr/>
          <p:nvPr/>
        </p:nvSpPr>
        <p:spPr>
          <a:xfrm>
            <a:off x="1364257" y="2082602"/>
            <a:ext cx="4628357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Svi RAO proizvodi usklađeni s tehničkim specifikacijama Porezne uprave: XML v2.6 za B2C transakcije i UBL/CIUS HR za B2B/B2G eRačune.</a:t>
            </a:r>
            <a:endParaRPr lang="en-US" sz="1292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287" y="1585417"/>
            <a:ext cx="496094" cy="49609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902054" y="1724918"/>
            <a:ext cx="2067421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KPD/KRU klasifikacija</a:t>
            </a:r>
            <a:endParaRPr lang="en-US" sz="1625" dirty="0"/>
          </a:p>
        </p:txBody>
      </p:sp>
      <p:sp>
        <p:nvSpPr>
          <p:cNvPr id="8" name="Text 4"/>
          <p:cNvSpPr/>
          <p:nvPr/>
        </p:nvSpPr>
        <p:spPr>
          <a:xfrm>
            <a:off x="6902054" y="2082602"/>
            <a:ext cx="4628456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Implementirano obvezno mapiranje svih stavki na KPD/KRU šifre s automatskim validacijskim sustavom za osiguravanje ispravnosti.</a:t>
            </a:r>
            <a:endParaRPr lang="en-US" sz="1292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92" y="3207147"/>
            <a:ext cx="496094" cy="49609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364258" y="3346648"/>
            <a:ext cx="2145903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Dvostrana fiskalizacija</a:t>
            </a:r>
            <a:endParaRPr lang="en-US" sz="1625" dirty="0"/>
          </a:p>
        </p:txBody>
      </p:sp>
      <p:sp>
        <p:nvSpPr>
          <p:cNvPr id="11" name="Text 6"/>
          <p:cNvSpPr/>
          <p:nvPr/>
        </p:nvSpPr>
        <p:spPr>
          <a:xfrm>
            <a:off x="1364257" y="3704332"/>
            <a:ext cx="4628357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Potpuna podrška za izdavanje i zaprimanje eRačuna s automatskim slanjem fiskalizacijskih poruka u oba smjera.</a:t>
            </a:r>
            <a:endParaRPr lang="en-US" sz="1292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287" y="3207147"/>
            <a:ext cx="496094" cy="49609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902053" y="3346648"/>
            <a:ext cx="2901057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Automatizirano eIzvještavanje</a:t>
            </a:r>
            <a:endParaRPr lang="en-US" sz="1625" dirty="0"/>
          </a:p>
        </p:txBody>
      </p:sp>
      <p:sp>
        <p:nvSpPr>
          <p:cNvPr id="14" name="Text 8"/>
          <p:cNvSpPr/>
          <p:nvPr/>
        </p:nvSpPr>
        <p:spPr>
          <a:xfrm>
            <a:off x="6902054" y="3704332"/>
            <a:ext cx="4628456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Automatska priprema i slanje mjesečnih izvještaja o naplaćenim i odbijenim eRačunima s potpunom revizijskom dokumentacijom.</a:t>
            </a:r>
            <a:endParaRPr lang="en-US" sz="1292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492" y="4828878"/>
            <a:ext cx="496094" cy="496094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364258" y="4968379"/>
            <a:ext cx="2067421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Sigurnosni standardi</a:t>
            </a:r>
            <a:endParaRPr lang="en-US" sz="1625" dirty="0"/>
          </a:p>
        </p:txBody>
      </p:sp>
      <p:sp>
        <p:nvSpPr>
          <p:cNvPr id="17" name="Text 10"/>
          <p:cNvSpPr/>
          <p:nvPr/>
        </p:nvSpPr>
        <p:spPr>
          <a:xfrm>
            <a:off x="1364257" y="5326063"/>
            <a:ext cx="4628357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Implementacija digitalnih certifikata, enkripcije podataka i AS4 protokola za maksimalnu sigurnost komunikacije.</a:t>
            </a:r>
            <a:endParaRPr lang="en-US" sz="1292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9287" y="4828878"/>
            <a:ext cx="496094" cy="496094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902054" y="4968379"/>
            <a:ext cx="2067421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Certificirani IP-ovi</a:t>
            </a:r>
            <a:endParaRPr lang="en-US" sz="1625" dirty="0"/>
          </a:p>
        </p:txBody>
      </p:sp>
      <p:sp>
        <p:nvSpPr>
          <p:cNvPr id="20" name="Text 12"/>
          <p:cNvSpPr/>
          <p:nvPr/>
        </p:nvSpPr>
        <p:spPr>
          <a:xfrm>
            <a:off x="6902054" y="5326063"/>
            <a:ext cx="4628456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Integracija s Informacijskim posrednicima koji imaju potvrdu sukladnosti: Moj eRačun i FINA s mogućnošću proširenja.</a:t>
            </a:r>
            <a:endParaRPr lang="en-US" sz="1292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42863AB3-E53F-3A86-0F94-B105D76B0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126" y="0"/>
            <a:ext cx="1036874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I-ING NET">
            <a:extLst>
              <a:ext uri="{FF2B5EF4-FFF2-40B4-BE49-F238E27FC236}">
                <a16:creationId xmlns:a16="http://schemas.microsoft.com/office/drawing/2014/main" id="{4645BCA7-BDA9-B3BC-9B64-51AF0E76F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349" y="395334"/>
            <a:ext cx="1689402" cy="3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617240"/>
            <a:ext cx="7490818" cy="516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42"/>
              </a:lnSpc>
            </a:pPr>
            <a:r>
              <a:rPr lang="en-US" sz="3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Koraci za korisnike - Priprema za 2026.</a:t>
            </a:r>
            <a:endParaRPr lang="en-US" sz="3250" dirty="0"/>
          </a:p>
        </p:txBody>
      </p:sp>
      <p:sp>
        <p:nvSpPr>
          <p:cNvPr id="3" name="Text 1"/>
          <p:cNvSpPr/>
          <p:nvPr/>
        </p:nvSpPr>
        <p:spPr>
          <a:xfrm>
            <a:off x="661492" y="1464668"/>
            <a:ext cx="165298" cy="206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01</a:t>
            </a:r>
            <a:endParaRPr lang="en-US" sz="1292" dirty="0"/>
          </a:p>
        </p:txBody>
      </p:sp>
      <p:sp>
        <p:nvSpPr>
          <p:cNvPr id="4" name="Shape 2"/>
          <p:cNvSpPr/>
          <p:nvPr/>
        </p:nvSpPr>
        <p:spPr>
          <a:xfrm>
            <a:off x="661492" y="1726605"/>
            <a:ext cx="5351859" cy="19050"/>
          </a:xfrm>
          <a:prstGeom prst="rect">
            <a:avLst/>
          </a:prstGeom>
          <a:solidFill>
            <a:srgbClr val="28282F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5" name="Text 3"/>
          <p:cNvSpPr/>
          <p:nvPr/>
        </p:nvSpPr>
        <p:spPr>
          <a:xfrm>
            <a:off x="661491" y="1847354"/>
            <a:ext cx="2758282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Mapiranje proizvoda </a:t>
            </a:r>
            <a:r>
              <a:rPr lang="en-US" sz="1625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i</a:t>
            </a: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1625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usluga</a:t>
            </a: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- </a:t>
            </a:r>
            <a:r>
              <a:rPr lang="en-US" sz="1625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listopad</a:t>
            </a:r>
            <a:endParaRPr lang="en-US" sz="1625" dirty="0"/>
          </a:p>
        </p:txBody>
      </p:sp>
      <p:sp>
        <p:nvSpPr>
          <p:cNvPr id="6" name="Text 4"/>
          <p:cNvSpPr/>
          <p:nvPr/>
        </p:nvSpPr>
        <p:spPr>
          <a:xfrm>
            <a:off x="661492" y="2205038"/>
            <a:ext cx="5351859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Mapiranje svih proizvoda i usluga na </a:t>
            </a:r>
            <a:r>
              <a:rPr lang="en-US" sz="1292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KPD šifre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(Klasifikacija proizvoda po djelatnostima). Ovo je temelj za ispravno funkcioniranje sustava.</a:t>
            </a:r>
            <a:endParaRPr lang="en-US" sz="1292" dirty="0"/>
          </a:p>
        </p:txBody>
      </p:sp>
      <p:sp>
        <p:nvSpPr>
          <p:cNvPr id="7" name="Text 5"/>
          <p:cNvSpPr/>
          <p:nvPr/>
        </p:nvSpPr>
        <p:spPr>
          <a:xfrm>
            <a:off x="6178649" y="1464668"/>
            <a:ext cx="165298" cy="206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02</a:t>
            </a:r>
            <a:endParaRPr lang="en-US" sz="1292" dirty="0"/>
          </a:p>
        </p:txBody>
      </p:sp>
      <p:sp>
        <p:nvSpPr>
          <p:cNvPr id="8" name="Shape 6"/>
          <p:cNvSpPr/>
          <p:nvPr/>
        </p:nvSpPr>
        <p:spPr>
          <a:xfrm>
            <a:off x="6178650" y="1726605"/>
            <a:ext cx="5351859" cy="19050"/>
          </a:xfrm>
          <a:prstGeom prst="rect">
            <a:avLst/>
          </a:prstGeom>
          <a:solidFill>
            <a:srgbClr val="28282F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9" name="Text 7"/>
          <p:cNvSpPr/>
          <p:nvPr/>
        </p:nvSpPr>
        <p:spPr>
          <a:xfrm>
            <a:off x="6178650" y="1847354"/>
            <a:ext cx="2486521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Odabir i </a:t>
            </a:r>
            <a:r>
              <a:rPr lang="en-US" sz="1625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ovlaštavanje</a:t>
            </a: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IP-a – </a:t>
            </a:r>
            <a:r>
              <a:rPr lang="en-US" sz="1625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listopad</a:t>
            </a: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- </a:t>
            </a:r>
            <a:r>
              <a:rPr lang="en-US" sz="1625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studeni</a:t>
            </a:r>
            <a:endParaRPr lang="en-US" sz="1625" dirty="0"/>
          </a:p>
        </p:txBody>
      </p:sp>
      <p:sp>
        <p:nvSpPr>
          <p:cNvPr id="10" name="Text 8"/>
          <p:cNvSpPr/>
          <p:nvPr/>
        </p:nvSpPr>
        <p:spPr>
          <a:xfrm>
            <a:off x="6178650" y="2205038"/>
            <a:ext cx="5351859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Odabir između Moj eRačun ili FINA te ovlaštavanje odabranog IP-a kroz ePoreznu platformu za rad u ime korisnika.</a:t>
            </a:r>
            <a:endParaRPr lang="en-US" sz="1292" dirty="0"/>
          </a:p>
        </p:txBody>
      </p:sp>
      <p:sp>
        <p:nvSpPr>
          <p:cNvPr id="11" name="Text 9"/>
          <p:cNvSpPr/>
          <p:nvPr/>
        </p:nvSpPr>
        <p:spPr>
          <a:xfrm>
            <a:off x="661492" y="3288209"/>
            <a:ext cx="165298" cy="206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03</a:t>
            </a:r>
            <a:endParaRPr lang="en-US" sz="1292" dirty="0"/>
          </a:p>
        </p:txBody>
      </p:sp>
      <p:sp>
        <p:nvSpPr>
          <p:cNvPr id="12" name="Shape 10"/>
          <p:cNvSpPr/>
          <p:nvPr/>
        </p:nvSpPr>
        <p:spPr>
          <a:xfrm>
            <a:off x="661492" y="3550146"/>
            <a:ext cx="5351859" cy="19050"/>
          </a:xfrm>
          <a:prstGeom prst="rect">
            <a:avLst/>
          </a:prstGeom>
          <a:solidFill>
            <a:srgbClr val="28282F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13" name="Text 11"/>
          <p:cNvSpPr/>
          <p:nvPr/>
        </p:nvSpPr>
        <p:spPr>
          <a:xfrm>
            <a:off x="661492" y="3670895"/>
            <a:ext cx="3131344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Dogovor modela rada s RAO-om - </a:t>
            </a:r>
            <a:r>
              <a:rPr lang="en-US" sz="1625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listopad</a:t>
            </a:r>
            <a:endParaRPr lang="en-US" sz="1625" dirty="0"/>
          </a:p>
        </p:txBody>
      </p:sp>
      <p:sp>
        <p:nvSpPr>
          <p:cNvPr id="14" name="Text 12"/>
          <p:cNvSpPr/>
          <p:nvPr/>
        </p:nvSpPr>
        <p:spPr>
          <a:xfrm>
            <a:off x="661492" y="4028579"/>
            <a:ext cx="5351859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Definiranje željenog modela: XML prosljeđivanje za veću kontrolu ili End-to-End integraciju za maksimalnu automatizaciju.</a:t>
            </a:r>
            <a:endParaRPr lang="en-US" sz="1292" dirty="0"/>
          </a:p>
        </p:txBody>
      </p:sp>
      <p:sp>
        <p:nvSpPr>
          <p:cNvPr id="15" name="Text 13"/>
          <p:cNvSpPr/>
          <p:nvPr/>
        </p:nvSpPr>
        <p:spPr>
          <a:xfrm>
            <a:off x="6178649" y="3288209"/>
            <a:ext cx="165298" cy="206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04</a:t>
            </a:r>
            <a:endParaRPr lang="en-US" sz="1292" dirty="0"/>
          </a:p>
        </p:txBody>
      </p:sp>
      <p:sp>
        <p:nvSpPr>
          <p:cNvPr id="16" name="Shape 14"/>
          <p:cNvSpPr/>
          <p:nvPr/>
        </p:nvSpPr>
        <p:spPr>
          <a:xfrm>
            <a:off x="6178650" y="3550146"/>
            <a:ext cx="5351859" cy="19050"/>
          </a:xfrm>
          <a:prstGeom prst="rect">
            <a:avLst/>
          </a:prstGeom>
          <a:solidFill>
            <a:srgbClr val="28282F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17" name="Text 15"/>
          <p:cNvSpPr/>
          <p:nvPr/>
        </p:nvSpPr>
        <p:spPr>
          <a:xfrm>
            <a:off x="6178650" y="3670895"/>
            <a:ext cx="2067421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Testiranje</a:t>
            </a: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1625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sustava</a:t>
            </a: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1625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studeni</a:t>
            </a: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- </a:t>
            </a:r>
            <a:r>
              <a:rPr lang="en-US" sz="1625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prosinac</a:t>
            </a:r>
            <a:endParaRPr lang="en-US" sz="1625" dirty="0"/>
          </a:p>
        </p:txBody>
      </p:sp>
      <p:sp>
        <p:nvSpPr>
          <p:cNvPr id="18" name="Text 16"/>
          <p:cNvSpPr/>
          <p:nvPr/>
        </p:nvSpPr>
        <p:spPr>
          <a:xfrm>
            <a:off x="6178650" y="4028579"/>
            <a:ext cx="5351859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Obvezno testiranje izdavanja i zaprimanja eRačuna u prijelaznom razdoblju (rujan-prosinac 2025.) za osiguravanje ispravnog rada.</a:t>
            </a:r>
            <a:endParaRPr lang="en-US" sz="1292" dirty="0"/>
          </a:p>
        </p:txBody>
      </p:sp>
      <p:sp>
        <p:nvSpPr>
          <p:cNvPr id="19" name="Text 17"/>
          <p:cNvSpPr/>
          <p:nvPr/>
        </p:nvSpPr>
        <p:spPr>
          <a:xfrm>
            <a:off x="661492" y="4847134"/>
            <a:ext cx="165298" cy="206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05</a:t>
            </a:r>
            <a:endParaRPr lang="en-US" sz="1292" dirty="0"/>
          </a:p>
        </p:txBody>
      </p:sp>
      <p:sp>
        <p:nvSpPr>
          <p:cNvPr id="20" name="Shape 18"/>
          <p:cNvSpPr/>
          <p:nvPr/>
        </p:nvSpPr>
        <p:spPr>
          <a:xfrm>
            <a:off x="661492" y="5109071"/>
            <a:ext cx="5351859" cy="19050"/>
          </a:xfrm>
          <a:prstGeom prst="rect">
            <a:avLst/>
          </a:prstGeom>
          <a:solidFill>
            <a:srgbClr val="28282F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21" name="Text 19"/>
          <p:cNvSpPr/>
          <p:nvPr/>
        </p:nvSpPr>
        <p:spPr>
          <a:xfrm>
            <a:off x="661492" y="5229820"/>
            <a:ext cx="2378670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Priprema</a:t>
            </a: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1625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računovodstva</a:t>
            </a: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– </a:t>
            </a:r>
            <a:r>
              <a:rPr lang="en-US" sz="1625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studeni</a:t>
            </a: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- </a:t>
            </a:r>
            <a:r>
              <a:rPr lang="en-US" sz="1625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prosinac</a:t>
            </a:r>
            <a:endParaRPr lang="en-US" sz="1625" dirty="0"/>
          </a:p>
        </p:txBody>
      </p:sp>
      <p:sp>
        <p:nvSpPr>
          <p:cNvPr id="22" name="Text 20"/>
          <p:cNvSpPr/>
          <p:nvPr/>
        </p:nvSpPr>
        <p:spPr>
          <a:xfrm>
            <a:off x="661492" y="5587504"/>
            <a:ext cx="5351859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Uspostavljanje procedura za automatsko zaprimanje, validaciju i knjiženje eRačuna u postojeće ERP i računovodstvene sustave.</a:t>
            </a:r>
            <a:endParaRPr lang="en-US" sz="1292" dirty="0"/>
          </a:p>
        </p:txBody>
      </p:sp>
      <p:sp>
        <p:nvSpPr>
          <p:cNvPr id="23" name="Text 21"/>
          <p:cNvSpPr/>
          <p:nvPr/>
        </p:nvSpPr>
        <p:spPr>
          <a:xfrm>
            <a:off x="6178649" y="4847134"/>
            <a:ext cx="165298" cy="206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06</a:t>
            </a:r>
            <a:endParaRPr lang="en-US" sz="1292" dirty="0"/>
          </a:p>
        </p:txBody>
      </p:sp>
      <p:sp>
        <p:nvSpPr>
          <p:cNvPr id="24" name="Shape 22"/>
          <p:cNvSpPr/>
          <p:nvPr/>
        </p:nvSpPr>
        <p:spPr>
          <a:xfrm>
            <a:off x="6178650" y="5109071"/>
            <a:ext cx="5351859" cy="19050"/>
          </a:xfrm>
          <a:prstGeom prst="rect">
            <a:avLst/>
          </a:prstGeom>
          <a:solidFill>
            <a:srgbClr val="28282F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25" name="Text 23"/>
          <p:cNvSpPr/>
          <p:nvPr/>
        </p:nvSpPr>
        <p:spPr>
          <a:xfrm>
            <a:off x="6178649" y="5229820"/>
            <a:ext cx="2419152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Procedure </a:t>
            </a:r>
            <a:r>
              <a:rPr lang="en-US" sz="1625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eIzvještavanja</a:t>
            </a: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– od 01. </a:t>
            </a:r>
            <a:r>
              <a:rPr lang="en-US" sz="1625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siječnja</a:t>
            </a: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2026. </a:t>
            </a:r>
            <a:endParaRPr lang="en-US" sz="1625" dirty="0"/>
          </a:p>
        </p:txBody>
      </p:sp>
      <p:sp>
        <p:nvSpPr>
          <p:cNvPr id="26" name="Text 24"/>
          <p:cNvSpPr/>
          <p:nvPr/>
        </p:nvSpPr>
        <p:spPr>
          <a:xfrm>
            <a:off x="6178650" y="5587504"/>
            <a:ext cx="5351859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Implementacija internih procedura za redovito mjesečno eIzvještavanje do 20. u mjesecu za prethodni periode.</a:t>
            </a:r>
            <a:endParaRPr lang="en-US" sz="1292" dirty="0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FE0E4071-C831-FE23-D7D1-5EE15DDE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126" y="0"/>
            <a:ext cx="1036874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I-ING NET">
            <a:extLst>
              <a:ext uri="{FF2B5EF4-FFF2-40B4-BE49-F238E27FC236}">
                <a16:creationId xmlns:a16="http://schemas.microsoft.com/office/drawing/2014/main" id="{B34E49B0-BC7E-2582-0E3D-1E7C70488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74" y="410174"/>
            <a:ext cx="1689402" cy="3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1402357"/>
            <a:ext cx="4539258" cy="516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42"/>
              </a:lnSpc>
            </a:pPr>
            <a:r>
              <a:rPr lang="en-US" sz="3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Prednosti RAO pristupa</a:t>
            </a:r>
            <a:endParaRPr lang="en-US" sz="3250" dirty="0"/>
          </a:p>
        </p:txBody>
      </p:sp>
      <p:sp>
        <p:nvSpPr>
          <p:cNvPr id="3" name="Shape 1"/>
          <p:cNvSpPr/>
          <p:nvPr/>
        </p:nvSpPr>
        <p:spPr>
          <a:xfrm>
            <a:off x="661492" y="2249785"/>
            <a:ext cx="5351859" cy="1520230"/>
          </a:xfrm>
          <a:prstGeom prst="roundRect">
            <a:avLst>
              <a:gd name="adj" fmla="val 6015"/>
            </a:avLst>
          </a:prstGeom>
          <a:solidFill>
            <a:srgbClr val="F9F8F5"/>
          </a:solidFill>
          <a:ln w="22860">
            <a:solidFill>
              <a:srgbClr val="D3D1C9"/>
            </a:solidFill>
            <a:prstDash val="solid"/>
          </a:ln>
        </p:spPr>
        <p:txBody>
          <a:bodyPr/>
          <a:lstStyle/>
          <a:p>
            <a:endParaRPr lang="en-HR" sz="1500"/>
          </a:p>
        </p:txBody>
      </p:sp>
      <p:sp>
        <p:nvSpPr>
          <p:cNvPr id="4" name="Shape 2"/>
          <p:cNvSpPr/>
          <p:nvPr/>
        </p:nvSpPr>
        <p:spPr>
          <a:xfrm>
            <a:off x="642442" y="2249785"/>
            <a:ext cx="76200" cy="1520230"/>
          </a:xfrm>
          <a:prstGeom prst="roundRect">
            <a:avLst>
              <a:gd name="adj" fmla="val 32558"/>
            </a:avLst>
          </a:prstGeom>
          <a:solidFill>
            <a:srgbClr val="28282F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5" name="Text 3"/>
          <p:cNvSpPr/>
          <p:nvPr/>
        </p:nvSpPr>
        <p:spPr>
          <a:xfrm>
            <a:off x="902990" y="2434133"/>
            <a:ext cx="2067421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Fleksibilnost rješenja</a:t>
            </a:r>
            <a:endParaRPr lang="en-US" sz="1625" dirty="0"/>
          </a:p>
        </p:txBody>
      </p:sp>
      <p:sp>
        <p:nvSpPr>
          <p:cNvPr id="6" name="Text 4"/>
          <p:cNvSpPr/>
          <p:nvPr/>
        </p:nvSpPr>
        <p:spPr>
          <a:xfrm>
            <a:off x="902990" y="2791818"/>
            <a:ext cx="4926013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Dva različita modela rada omogućuju prilagodbu specifičnim potrebama svakog korisnika - od potpune automatizacije do detaljne kontrole procesa.</a:t>
            </a:r>
            <a:endParaRPr lang="en-US" sz="1292" dirty="0"/>
          </a:p>
        </p:txBody>
      </p:sp>
      <p:sp>
        <p:nvSpPr>
          <p:cNvPr id="7" name="Shape 5"/>
          <p:cNvSpPr/>
          <p:nvPr/>
        </p:nvSpPr>
        <p:spPr>
          <a:xfrm>
            <a:off x="6178650" y="2249785"/>
            <a:ext cx="5351859" cy="1520230"/>
          </a:xfrm>
          <a:prstGeom prst="roundRect">
            <a:avLst>
              <a:gd name="adj" fmla="val 6015"/>
            </a:avLst>
          </a:prstGeom>
          <a:solidFill>
            <a:srgbClr val="F9F8F5"/>
          </a:solidFill>
          <a:ln w="22860">
            <a:solidFill>
              <a:srgbClr val="D3D1C9"/>
            </a:solidFill>
            <a:prstDash val="solid"/>
          </a:ln>
        </p:spPr>
        <p:txBody>
          <a:bodyPr/>
          <a:lstStyle/>
          <a:p>
            <a:endParaRPr lang="en-HR" sz="1500"/>
          </a:p>
        </p:txBody>
      </p:sp>
      <p:sp>
        <p:nvSpPr>
          <p:cNvPr id="8" name="Shape 6"/>
          <p:cNvSpPr/>
          <p:nvPr/>
        </p:nvSpPr>
        <p:spPr>
          <a:xfrm>
            <a:off x="6159599" y="2249785"/>
            <a:ext cx="76200" cy="1520230"/>
          </a:xfrm>
          <a:prstGeom prst="roundRect">
            <a:avLst>
              <a:gd name="adj" fmla="val 32558"/>
            </a:avLst>
          </a:prstGeom>
          <a:solidFill>
            <a:srgbClr val="28282F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9" name="Text 7"/>
          <p:cNvSpPr/>
          <p:nvPr/>
        </p:nvSpPr>
        <p:spPr>
          <a:xfrm>
            <a:off x="6420148" y="2434133"/>
            <a:ext cx="2067421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Jednostavna</a:t>
            </a: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tranzicija</a:t>
            </a:r>
            <a:endParaRPr lang="en-US" sz="1625" dirty="0"/>
          </a:p>
        </p:txBody>
      </p:sp>
      <p:sp>
        <p:nvSpPr>
          <p:cNvPr id="10" name="Text 8"/>
          <p:cNvSpPr/>
          <p:nvPr/>
        </p:nvSpPr>
        <p:spPr>
          <a:xfrm>
            <a:off x="6420148" y="2791818"/>
            <a:ext cx="4926013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Integracija s postojećim IP-ovima znači da korisnici mogu zadržati ustanovljene poslovne odnose i postojeće ugovore bez mijenjanja.</a:t>
            </a:r>
            <a:endParaRPr lang="en-US" sz="1292" dirty="0"/>
          </a:p>
        </p:txBody>
      </p:sp>
      <p:sp>
        <p:nvSpPr>
          <p:cNvPr id="11" name="Shape 9"/>
          <p:cNvSpPr/>
          <p:nvPr/>
        </p:nvSpPr>
        <p:spPr>
          <a:xfrm>
            <a:off x="661492" y="3935313"/>
            <a:ext cx="5351859" cy="1520230"/>
          </a:xfrm>
          <a:prstGeom prst="roundRect">
            <a:avLst>
              <a:gd name="adj" fmla="val 6015"/>
            </a:avLst>
          </a:prstGeom>
          <a:solidFill>
            <a:srgbClr val="F9F8F5"/>
          </a:solidFill>
          <a:ln w="22860">
            <a:solidFill>
              <a:srgbClr val="D3D1C9"/>
            </a:solidFill>
            <a:prstDash val="solid"/>
          </a:ln>
        </p:spPr>
        <p:txBody>
          <a:bodyPr/>
          <a:lstStyle/>
          <a:p>
            <a:endParaRPr lang="en-HR" sz="1500"/>
          </a:p>
        </p:txBody>
      </p:sp>
      <p:sp>
        <p:nvSpPr>
          <p:cNvPr id="12" name="Shape 10"/>
          <p:cNvSpPr/>
          <p:nvPr/>
        </p:nvSpPr>
        <p:spPr>
          <a:xfrm>
            <a:off x="642442" y="3935313"/>
            <a:ext cx="76200" cy="1520230"/>
          </a:xfrm>
          <a:prstGeom prst="roundRect">
            <a:avLst>
              <a:gd name="adj" fmla="val 32558"/>
            </a:avLst>
          </a:prstGeom>
          <a:solidFill>
            <a:srgbClr val="28282F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13" name="Text 11"/>
          <p:cNvSpPr/>
          <p:nvPr/>
        </p:nvSpPr>
        <p:spPr>
          <a:xfrm>
            <a:off x="902990" y="4119662"/>
            <a:ext cx="2289572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Potpuna automatizacija</a:t>
            </a:r>
            <a:endParaRPr lang="en-US" sz="1625" dirty="0"/>
          </a:p>
        </p:txBody>
      </p:sp>
      <p:sp>
        <p:nvSpPr>
          <p:cNvPr id="14" name="Text 12"/>
          <p:cNvSpPr/>
          <p:nvPr/>
        </p:nvSpPr>
        <p:spPr>
          <a:xfrm>
            <a:off x="902990" y="4477346"/>
            <a:ext cx="4926013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End-to-End model omogućuje potpuno automatsku obradu eRačuna od kreiranja do fiskalizacije i izvještavanja bez ručnih intervencija.</a:t>
            </a:r>
            <a:endParaRPr lang="en-US" sz="1292" dirty="0"/>
          </a:p>
        </p:txBody>
      </p:sp>
      <p:sp>
        <p:nvSpPr>
          <p:cNvPr id="15" name="Shape 13"/>
          <p:cNvSpPr/>
          <p:nvPr/>
        </p:nvSpPr>
        <p:spPr>
          <a:xfrm>
            <a:off x="6178650" y="3935313"/>
            <a:ext cx="5351859" cy="1520230"/>
          </a:xfrm>
          <a:prstGeom prst="roundRect">
            <a:avLst>
              <a:gd name="adj" fmla="val 6015"/>
            </a:avLst>
          </a:prstGeom>
          <a:solidFill>
            <a:srgbClr val="F9F8F5"/>
          </a:solidFill>
          <a:ln w="22860">
            <a:solidFill>
              <a:srgbClr val="D3D1C9"/>
            </a:solidFill>
            <a:prstDash val="solid"/>
          </a:ln>
        </p:spPr>
        <p:txBody>
          <a:bodyPr/>
          <a:lstStyle/>
          <a:p>
            <a:endParaRPr lang="en-HR" sz="1500"/>
          </a:p>
        </p:txBody>
      </p:sp>
      <p:sp>
        <p:nvSpPr>
          <p:cNvPr id="16" name="Shape 14"/>
          <p:cNvSpPr/>
          <p:nvPr/>
        </p:nvSpPr>
        <p:spPr>
          <a:xfrm>
            <a:off x="6159599" y="3935313"/>
            <a:ext cx="76200" cy="1520230"/>
          </a:xfrm>
          <a:prstGeom prst="roundRect">
            <a:avLst>
              <a:gd name="adj" fmla="val 32558"/>
            </a:avLst>
          </a:prstGeom>
          <a:solidFill>
            <a:srgbClr val="28282F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17" name="Text 15"/>
          <p:cNvSpPr/>
          <p:nvPr/>
        </p:nvSpPr>
        <p:spPr>
          <a:xfrm>
            <a:off x="6420148" y="4119662"/>
            <a:ext cx="2067421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Stalna podrška</a:t>
            </a:r>
            <a:endParaRPr lang="en-US" sz="1625" dirty="0"/>
          </a:p>
        </p:txBody>
      </p:sp>
      <p:sp>
        <p:nvSpPr>
          <p:cNvPr id="18" name="Text 16"/>
          <p:cNvSpPr/>
          <p:nvPr/>
        </p:nvSpPr>
        <p:spPr>
          <a:xfrm>
            <a:off x="6420148" y="4477346"/>
            <a:ext cx="4926013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RAO tim osigurava kontinuiranu tehničku podršku, ažuriranja i prilagodbe sukladno promjenama propisa i tehničkih specifikacija.</a:t>
            </a:r>
            <a:endParaRPr lang="en-US" sz="1292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493C25B4-3F82-0FF1-BC4F-8F4B39F4E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126" y="0"/>
            <a:ext cx="1036874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I-ING NET">
            <a:extLst>
              <a:ext uri="{FF2B5EF4-FFF2-40B4-BE49-F238E27FC236}">
                <a16:creationId xmlns:a16="http://schemas.microsoft.com/office/drawing/2014/main" id="{88677A1A-5AA2-6BA1-2D92-80D089DD9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224" y="351186"/>
            <a:ext cx="1689402" cy="3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6107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157986" y="402828"/>
            <a:ext cx="6448028" cy="12634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958"/>
              </a:lnSpc>
            </a:pPr>
            <a:r>
              <a:rPr lang="en-US" sz="3958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Pitanja</a:t>
            </a:r>
            <a:r>
              <a:rPr lang="en-US" sz="3958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?</a:t>
            </a:r>
            <a:endParaRPr lang="en-US" sz="3958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5711D7D-898B-29B4-A8D0-892AF0187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126" y="10758"/>
            <a:ext cx="1036874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I-ING NET">
            <a:extLst>
              <a:ext uri="{FF2B5EF4-FFF2-40B4-BE49-F238E27FC236}">
                <a16:creationId xmlns:a16="http://schemas.microsoft.com/office/drawing/2014/main" id="{572D2353-C183-DE25-315B-B74852389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224" y="402828"/>
            <a:ext cx="1689402" cy="3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2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492" y="2523629"/>
            <a:ext cx="6297018" cy="1033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42"/>
              </a:lnSpc>
            </a:pPr>
            <a:r>
              <a:rPr lang="en-US" sz="3250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Fiskalizacija</a:t>
            </a:r>
            <a:r>
              <a:rPr lang="en-US" sz="3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2.0</a:t>
            </a:r>
            <a:endParaRPr lang="en-US" sz="3250" dirty="0"/>
          </a:p>
        </p:txBody>
      </p:sp>
      <p:sp>
        <p:nvSpPr>
          <p:cNvPr id="4" name="Text 1"/>
          <p:cNvSpPr/>
          <p:nvPr/>
        </p:nvSpPr>
        <p:spPr>
          <a:xfrm>
            <a:off x="5233492" y="3805139"/>
            <a:ext cx="6297018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Hrvatska parking udruga - Upoznavanje s novim fiskalizacijskim obvezama i tehničkim rješenjima za digitalnu transformaciju poslovnog izvještavanja</a:t>
            </a:r>
            <a:endParaRPr lang="en-US" sz="1292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475881-C1BE-A502-E510-F54944A33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126" y="0"/>
            <a:ext cx="1036874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I-ING NET">
            <a:extLst>
              <a:ext uri="{FF2B5EF4-FFF2-40B4-BE49-F238E27FC236}">
                <a16:creationId xmlns:a16="http://schemas.microsoft.com/office/drawing/2014/main" id="{19D956D6-DFE7-85E8-E1FD-2017A2D79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724" y="351186"/>
            <a:ext cx="1689402" cy="3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492" y="2126655"/>
            <a:ext cx="6297018" cy="1033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42"/>
              </a:lnSpc>
            </a:pPr>
            <a:r>
              <a:rPr lang="en-US" sz="3250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Fiskalizacija</a:t>
            </a:r>
            <a:r>
              <a:rPr lang="en-US" sz="3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2.0</a:t>
            </a:r>
          </a:p>
          <a:p>
            <a:pPr>
              <a:lnSpc>
                <a:spcPts val="4042"/>
              </a:lnSpc>
            </a:pPr>
            <a:r>
              <a:rPr lang="en-US" sz="3250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Ključne</a:t>
            </a:r>
            <a:r>
              <a:rPr lang="en-US" sz="3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promjene i obveze od 2026.</a:t>
            </a:r>
            <a:endParaRPr lang="en-US" sz="3250" dirty="0"/>
          </a:p>
        </p:txBody>
      </p:sp>
      <p:sp>
        <p:nvSpPr>
          <p:cNvPr id="4" name="Text 1"/>
          <p:cNvSpPr/>
          <p:nvPr/>
        </p:nvSpPr>
        <p:spPr>
          <a:xfrm>
            <a:off x="661492" y="3923635"/>
            <a:ext cx="6297018" cy="13230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Novi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regulatorni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okvir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Fiskalizacija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2.0,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uvodi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potpunu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digitalizaciju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izdavanja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zaprimanja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računa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u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Hrvatskoj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usklađujući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se s </a:t>
            </a:r>
            <a:r>
              <a:rPr lang="en-US" sz="1292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EU </a:t>
            </a:r>
            <a:r>
              <a:rPr lang="en-US" sz="1292" b="1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normom</a:t>
            </a:r>
            <a:r>
              <a:rPr lang="en-US" sz="1292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EN 16931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Glavna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inovacija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je </a:t>
            </a:r>
            <a:r>
              <a:rPr lang="en-US" sz="1292" b="1" dirty="0" err="1">
                <a:solidFill>
                  <a:srgbClr val="28282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dvostrana</a:t>
            </a:r>
            <a:r>
              <a:rPr lang="en-US" sz="1292" b="1" dirty="0">
                <a:solidFill>
                  <a:srgbClr val="28282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92" b="1" dirty="0" err="1">
                <a:solidFill>
                  <a:srgbClr val="28282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fiskalizacija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omogućujući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Poreznoj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upravi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unakrsnu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provjeru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podataka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u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stvarnom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vremenu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Ove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obveze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stupaju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snagu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od 2026. </a:t>
            </a:r>
            <a:r>
              <a:rPr lang="en-US" sz="1292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godine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292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0E51CA1-E95A-26B9-9140-70A5972AF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6874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I-ING NET">
            <a:extLst>
              <a:ext uri="{FF2B5EF4-FFF2-40B4-BE49-F238E27FC236}">
                <a16:creationId xmlns:a16="http://schemas.microsoft.com/office/drawing/2014/main" id="{43020A9F-3AAE-7482-9061-D8EE3FF00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74" y="351186"/>
            <a:ext cx="1689402" cy="3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2698" y="872033"/>
            <a:ext cx="5921871" cy="516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42"/>
              </a:lnSpc>
            </a:pPr>
            <a:r>
              <a:rPr lang="en-US" sz="3250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Ključne</a:t>
            </a:r>
            <a:r>
              <a:rPr lang="en-US" sz="3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3250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promjene</a:t>
            </a:r>
            <a:endParaRPr lang="en-US" sz="3250" dirty="0"/>
          </a:p>
        </p:txBody>
      </p:sp>
      <p:sp>
        <p:nvSpPr>
          <p:cNvPr id="3" name="Shape 1"/>
          <p:cNvSpPr/>
          <p:nvPr/>
        </p:nvSpPr>
        <p:spPr>
          <a:xfrm>
            <a:off x="661492" y="1719461"/>
            <a:ext cx="5351859" cy="2548732"/>
          </a:xfrm>
          <a:prstGeom prst="roundRect">
            <a:avLst>
              <a:gd name="adj" fmla="val 973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4" name="Text 2"/>
          <p:cNvSpPr/>
          <p:nvPr/>
        </p:nvSpPr>
        <p:spPr>
          <a:xfrm>
            <a:off x="826790" y="1884759"/>
            <a:ext cx="3419277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B2C - Poslovanje prema građanima</a:t>
            </a:r>
            <a:endParaRPr lang="en-US" sz="1625" dirty="0"/>
          </a:p>
        </p:txBody>
      </p:sp>
      <p:sp>
        <p:nvSpPr>
          <p:cNvPr id="5" name="Text 3"/>
          <p:cNvSpPr/>
          <p:nvPr/>
        </p:nvSpPr>
        <p:spPr>
          <a:xfrm>
            <a:off x="826790" y="2242444"/>
            <a:ext cx="5021263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Od </a:t>
            </a:r>
            <a:r>
              <a:rPr lang="en-US" sz="1292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1.1.2026.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svi računi prema građanima podliježu fiskalizaciji, uključujući:</a:t>
            </a:r>
            <a:endParaRPr lang="en-US" sz="1292" dirty="0"/>
          </a:p>
        </p:txBody>
      </p:sp>
      <p:sp>
        <p:nvSpPr>
          <p:cNvPr id="6" name="Text 4"/>
          <p:cNvSpPr/>
          <p:nvPr/>
        </p:nvSpPr>
        <p:spPr>
          <a:xfrm>
            <a:off x="826790" y="2870894"/>
            <a:ext cx="502126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Char char="•"/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Plaćanja karticom</a:t>
            </a:r>
            <a:endParaRPr lang="en-US" sz="1292" dirty="0"/>
          </a:p>
        </p:txBody>
      </p:sp>
      <p:sp>
        <p:nvSpPr>
          <p:cNvPr id="7" name="Text 5"/>
          <p:cNvSpPr/>
          <p:nvPr/>
        </p:nvSpPr>
        <p:spPr>
          <a:xfrm>
            <a:off x="826790" y="3193356"/>
            <a:ext cx="502126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Char char="•"/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Uplate na transakcijski račun</a:t>
            </a:r>
            <a:endParaRPr lang="en-US" sz="1292" dirty="0"/>
          </a:p>
        </p:txBody>
      </p:sp>
      <p:sp>
        <p:nvSpPr>
          <p:cNvPr id="8" name="Text 6"/>
          <p:cNvSpPr/>
          <p:nvPr/>
        </p:nvSpPr>
        <p:spPr>
          <a:xfrm>
            <a:off x="826790" y="3515817"/>
            <a:ext cx="502126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Char char="•"/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Gotovinska plaćanja</a:t>
            </a:r>
            <a:endParaRPr lang="en-US" sz="1292" dirty="0"/>
          </a:p>
        </p:txBody>
      </p:sp>
      <p:sp>
        <p:nvSpPr>
          <p:cNvPr id="9" name="Text 7"/>
          <p:cNvSpPr/>
          <p:nvPr/>
        </p:nvSpPr>
        <p:spPr>
          <a:xfrm>
            <a:off x="826790" y="3838277"/>
            <a:ext cx="502126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Char char="•"/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Digitalni kanali (web, aplikacije)</a:t>
            </a:r>
            <a:endParaRPr lang="en-US" sz="1292" dirty="0"/>
          </a:p>
        </p:txBody>
      </p:sp>
      <p:sp>
        <p:nvSpPr>
          <p:cNvPr id="10" name="Shape 8"/>
          <p:cNvSpPr/>
          <p:nvPr/>
        </p:nvSpPr>
        <p:spPr>
          <a:xfrm>
            <a:off x="6178650" y="1719461"/>
            <a:ext cx="5351859" cy="2548732"/>
          </a:xfrm>
          <a:prstGeom prst="roundRect">
            <a:avLst>
              <a:gd name="adj" fmla="val 973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11" name="Text 9"/>
          <p:cNvSpPr/>
          <p:nvPr/>
        </p:nvSpPr>
        <p:spPr>
          <a:xfrm>
            <a:off x="6343948" y="1884759"/>
            <a:ext cx="4140299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B2B/B2G - Poslovanje između poduzetnika</a:t>
            </a:r>
            <a:endParaRPr lang="en-US" sz="1625" dirty="0"/>
          </a:p>
        </p:txBody>
      </p:sp>
      <p:sp>
        <p:nvSpPr>
          <p:cNvPr id="12" name="Text 10"/>
          <p:cNvSpPr/>
          <p:nvPr/>
        </p:nvSpPr>
        <p:spPr>
          <a:xfrm>
            <a:off x="6343948" y="2242444"/>
            <a:ext cx="5021263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Svi računi između poduzetnika i prema javnim tijelima moraju biti eRačuni u </a:t>
            </a:r>
            <a:r>
              <a:rPr lang="en-US" sz="1292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UBL/CIUS HR formatu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- standardiziranom XML formatu za eRačune u Hrvatskoj.</a:t>
            </a:r>
            <a:endParaRPr lang="en-US" sz="1292" dirty="0"/>
          </a:p>
        </p:txBody>
      </p:sp>
      <p:sp>
        <p:nvSpPr>
          <p:cNvPr id="13" name="Text 11"/>
          <p:cNvSpPr/>
          <p:nvPr/>
        </p:nvSpPr>
        <p:spPr>
          <a:xfrm>
            <a:off x="6343948" y="3135511"/>
            <a:ext cx="502126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Char char="•"/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Strukturirani XML format</a:t>
            </a:r>
            <a:endParaRPr lang="en-US" sz="1292" dirty="0"/>
          </a:p>
        </p:txBody>
      </p:sp>
      <p:sp>
        <p:nvSpPr>
          <p:cNvPr id="14" name="Text 12"/>
          <p:cNvSpPr/>
          <p:nvPr/>
        </p:nvSpPr>
        <p:spPr>
          <a:xfrm>
            <a:off x="6343948" y="3457972"/>
            <a:ext cx="502126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Char char="•"/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Automatska obrada</a:t>
            </a:r>
            <a:endParaRPr lang="en-US" sz="1292" dirty="0"/>
          </a:p>
        </p:txBody>
      </p:sp>
      <p:sp>
        <p:nvSpPr>
          <p:cNvPr id="15" name="Text 13"/>
          <p:cNvSpPr/>
          <p:nvPr/>
        </p:nvSpPr>
        <p:spPr>
          <a:xfrm>
            <a:off x="6343948" y="3780432"/>
            <a:ext cx="502126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Char char="•"/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Dvostrana fiskalizacija</a:t>
            </a:r>
            <a:endParaRPr lang="en-US" sz="1292" dirty="0"/>
          </a:p>
        </p:txBody>
      </p:sp>
      <p:sp>
        <p:nvSpPr>
          <p:cNvPr id="16" name="Text 14"/>
          <p:cNvSpPr/>
          <p:nvPr/>
        </p:nvSpPr>
        <p:spPr>
          <a:xfrm>
            <a:off x="661492" y="4619526"/>
            <a:ext cx="2067421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Obvezna klasifikacija</a:t>
            </a:r>
            <a:endParaRPr lang="en-US" sz="1625" dirty="0"/>
          </a:p>
        </p:txBody>
      </p:sp>
      <p:sp>
        <p:nvSpPr>
          <p:cNvPr id="17" name="Text 15"/>
          <p:cNvSpPr/>
          <p:nvPr/>
        </p:nvSpPr>
        <p:spPr>
          <a:xfrm>
            <a:off x="661492" y="5043290"/>
            <a:ext cx="5232797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KPD/KRU šifre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- svaka stavka računa mora imati šifru proizvoda ili usluge prema Klasifikaciji proizvoda po djelatnostima i Klasifikaciji roba i usluga.</a:t>
            </a:r>
            <a:endParaRPr lang="en-US" sz="1292" dirty="0"/>
          </a:p>
        </p:txBody>
      </p:sp>
      <p:sp>
        <p:nvSpPr>
          <p:cNvPr id="18" name="Text 16"/>
          <p:cNvSpPr/>
          <p:nvPr/>
        </p:nvSpPr>
        <p:spPr>
          <a:xfrm>
            <a:off x="6304062" y="4619526"/>
            <a:ext cx="2067421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Novo izvještavanje</a:t>
            </a:r>
            <a:endParaRPr lang="en-US" sz="1625" dirty="0"/>
          </a:p>
        </p:txBody>
      </p:sp>
      <p:sp>
        <p:nvSpPr>
          <p:cNvPr id="19" name="Text 17"/>
          <p:cNvSpPr/>
          <p:nvPr/>
        </p:nvSpPr>
        <p:spPr>
          <a:xfrm>
            <a:off x="6304062" y="5043289"/>
            <a:ext cx="5232797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eIzvještavanje</a:t>
            </a: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- uvodi se novi mjesečni sustav izvještavanja Poreznoj upravi s rokom do 20. u mjesecu za prethodni mjesec.</a:t>
            </a:r>
            <a:endParaRPr lang="en-US" sz="1292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6355024D-4E16-84E2-DA5E-8F4D5583F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126" y="0"/>
            <a:ext cx="1036874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I-ING NET">
            <a:extLst>
              <a:ext uri="{FF2B5EF4-FFF2-40B4-BE49-F238E27FC236}">
                <a16:creationId xmlns:a16="http://schemas.microsoft.com/office/drawing/2014/main" id="{4FAEF953-934B-A073-E3DC-FEB2F7E20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724" y="351186"/>
            <a:ext cx="1689402" cy="3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3653" y="451049"/>
            <a:ext cx="7311132" cy="510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208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Obveznici fiskalizacije - Tko mora što?</a:t>
            </a:r>
            <a:endParaRPr lang="en-US" sz="3208" dirty="0"/>
          </a:p>
        </p:txBody>
      </p:sp>
      <p:sp>
        <p:nvSpPr>
          <p:cNvPr id="3" name="Shape 1"/>
          <p:cNvSpPr/>
          <p:nvPr/>
        </p:nvSpPr>
        <p:spPr>
          <a:xfrm>
            <a:off x="898724" y="1942207"/>
            <a:ext cx="3274119" cy="163413"/>
          </a:xfrm>
          <a:prstGeom prst="roundRect">
            <a:avLst>
              <a:gd name="adj" fmla="val 15001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4" name="Shape 2"/>
          <p:cNvSpPr/>
          <p:nvPr/>
        </p:nvSpPr>
        <p:spPr>
          <a:xfrm>
            <a:off x="653653" y="1778744"/>
            <a:ext cx="490240" cy="490240"/>
          </a:xfrm>
          <a:prstGeom prst="roundRect">
            <a:avLst>
              <a:gd name="adj" fmla="val 7771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HR" sz="150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88" y="1870720"/>
            <a:ext cx="245070" cy="30638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17067" y="2432447"/>
            <a:ext cx="3192463" cy="510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583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Fiskalizacija 1.0 - B2C (od 1.1.2026.)</a:t>
            </a:r>
            <a:endParaRPr lang="en-US" sz="1583" dirty="0"/>
          </a:p>
        </p:txBody>
      </p:sp>
      <p:sp>
        <p:nvSpPr>
          <p:cNvPr id="7" name="Text 4"/>
          <p:cNvSpPr/>
          <p:nvPr/>
        </p:nvSpPr>
        <p:spPr>
          <a:xfrm>
            <a:off x="817067" y="3041055"/>
            <a:ext cx="3192463" cy="261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2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Obveznici gotovinskih računa: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817067" y="3400524"/>
            <a:ext cx="3192463" cy="522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2042"/>
              </a:lnSpc>
              <a:buSzPct val="100000"/>
              <a:buChar char="•"/>
            </a:pPr>
            <a:r>
              <a:rPr lang="en-US" sz="12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Trgovačka društva i obrti (PDV i izvan PDV-a)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817067" y="3980557"/>
            <a:ext cx="3192463" cy="522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2042"/>
              </a:lnSpc>
              <a:buSzPct val="100000"/>
              <a:buChar char="•"/>
            </a:pPr>
            <a:r>
              <a:rPr lang="en-US" sz="12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Slobodna zanimanja i samostalne djelatnosti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817067" y="4560590"/>
            <a:ext cx="3192463" cy="522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2042"/>
              </a:lnSpc>
              <a:buSzPct val="100000"/>
              <a:buChar char="•"/>
            </a:pPr>
            <a:r>
              <a:rPr lang="en-US" sz="12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Subjekti sa samoposlužnim uređajima (parkirni automati)</a:t>
            </a:r>
            <a:endParaRPr lang="en-US" sz="1250" dirty="0"/>
          </a:p>
        </p:txBody>
      </p:sp>
      <p:sp>
        <p:nvSpPr>
          <p:cNvPr id="11" name="Text 8"/>
          <p:cNvSpPr/>
          <p:nvPr/>
        </p:nvSpPr>
        <p:spPr>
          <a:xfrm>
            <a:off x="817067" y="5140622"/>
            <a:ext cx="3192463" cy="261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042"/>
              </a:lnSpc>
              <a:buSzPct val="100000"/>
              <a:buChar char="•"/>
            </a:pPr>
            <a:r>
              <a:rPr lang="en-US" sz="12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B2C naplata preko digitalnih kanala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817067" y="5459215"/>
            <a:ext cx="3192463" cy="784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2042"/>
              </a:lnSpc>
              <a:buSzPct val="100000"/>
              <a:buChar char="•"/>
            </a:pPr>
            <a:r>
              <a:rPr lang="en-US" sz="12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Javne ustanove i jedinice samouprave pri izdavanju računa građanima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4581426" y="1697038"/>
            <a:ext cx="3274119" cy="163413"/>
          </a:xfrm>
          <a:prstGeom prst="roundRect">
            <a:avLst>
              <a:gd name="adj" fmla="val 15001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14" name="Shape 11"/>
          <p:cNvSpPr/>
          <p:nvPr/>
        </p:nvSpPr>
        <p:spPr>
          <a:xfrm>
            <a:off x="4336356" y="1533575"/>
            <a:ext cx="490240" cy="490240"/>
          </a:xfrm>
          <a:prstGeom prst="roundRect">
            <a:avLst>
              <a:gd name="adj" fmla="val 7771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HR" sz="150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891" y="1625550"/>
            <a:ext cx="245070" cy="306388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4499769" y="2187278"/>
            <a:ext cx="3192463" cy="510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583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eRačuni - Fiskalizacija 2.0 (B2B/B2G)</a:t>
            </a:r>
            <a:endParaRPr lang="en-US" sz="1583" dirty="0"/>
          </a:p>
        </p:txBody>
      </p:sp>
      <p:sp>
        <p:nvSpPr>
          <p:cNvPr id="17" name="Text 13"/>
          <p:cNvSpPr/>
          <p:nvPr/>
        </p:nvSpPr>
        <p:spPr>
          <a:xfrm>
            <a:off x="4499769" y="2795886"/>
            <a:ext cx="3192463" cy="784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250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Od 1.1.2026:</a:t>
            </a:r>
            <a:r>
              <a:rPr lang="en-US" sz="12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PDV obveznici - izdavanje i zaprimanje; subjekti izvan PDV-a, državna tijela - samo zaprimanje</a:t>
            </a:r>
            <a:endParaRPr lang="en-US" sz="1250" dirty="0"/>
          </a:p>
        </p:txBody>
      </p:sp>
      <p:sp>
        <p:nvSpPr>
          <p:cNvPr id="18" name="Text 14"/>
          <p:cNvSpPr/>
          <p:nvPr/>
        </p:nvSpPr>
        <p:spPr>
          <a:xfrm>
            <a:off x="4499769" y="3678238"/>
            <a:ext cx="3192463" cy="522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250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Od 1.1.2027:</a:t>
            </a:r>
            <a:r>
              <a:rPr lang="en-US" sz="12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svi subjekti, uključujući paušalne obrtnice, udruge, ustanove</a:t>
            </a:r>
            <a:endParaRPr lang="en-US" sz="1250" dirty="0"/>
          </a:p>
        </p:txBody>
      </p:sp>
      <p:sp>
        <p:nvSpPr>
          <p:cNvPr id="19" name="Text 15"/>
          <p:cNvSpPr/>
          <p:nvPr/>
        </p:nvSpPr>
        <p:spPr>
          <a:xfrm>
            <a:off x="4499769" y="4299149"/>
            <a:ext cx="3192463" cy="522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250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Od 1.7.2030:</a:t>
            </a:r>
            <a:r>
              <a:rPr lang="en-US" sz="12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obvezni eRačuni za EU transakcije (VIDA direktiva)</a:t>
            </a:r>
            <a:endParaRPr lang="en-US" sz="1250" dirty="0"/>
          </a:p>
        </p:txBody>
      </p:sp>
      <p:sp>
        <p:nvSpPr>
          <p:cNvPr id="20" name="Shape 16"/>
          <p:cNvSpPr/>
          <p:nvPr/>
        </p:nvSpPr>
        <p:spPr>
          <a:xfrm>
            <a:off x="8264129" y="1451968"/>
            <a:ext cx="3274119" cy="163413"/>
          </a:xfrm>
          <a:prstGeom prst="roundRect">
            <a:avLst>
              <a:gd name="adj" fmla="val 15001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21" name="Shape 17"/>
          <p:cNvSpPr/>
          <p:nvPr/>
        </p:nvSpPr>
        <p:spPr>
          <a:xfrm>
            <a:off x="8019058" y="1288504"/>
            <a:ext cx="490240" cy="490240"/>
          </a:xfrm>
          <a:prstGeom prst="roundRect">
            <a:avLst>
              <a:gd name="adj" fmla="val 7771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HR" sz="1500"/>
          </a:p>
        </p:txBody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593" y="1380480"/>
            <a:ext cx="245070" cy="306388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8182471" y="1942207"/>
            <a:ext cx="3192463" cy="510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583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eIzvještavanje (mjesečna obveza)</a:t>
            </a:r>
            <a:endParaRPr lang="en-US" sz="1583" dirty="0"/>
          </a:p>
        </p:txBody>
      </p:sp>
      <p:sp>
        <p:nvSpPr>
          <p:cNvPr id="24" name="Text 19"/>
          <p:cNvSpPr/>
          <p:nvPr/>
        </p:nvSpPr>
        <p:spPr>
          <a:xfrm>
            <a:off x="8182471" y="2550815"/>
            <a:ext cx="3192463" cy="522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2042"/>
              </a:lnSpc>
              <a:buSzPct val="100000"/>
              <a:buChar char="•"/>
            </a:pPr>
            <a:r>
              <a:rPr lang="en-US" sz="12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Izdavatelji prijavljuju naplaćene eRačune</a:t>
            </a:r>
            <a:endParaRPr lang="en-US" sz="1250" dirty="0"/>
          </a:p>
        </p:txBody>
      </p:sp>
      <p:sp>
        <p:nvSpPr>
          <p:cNvPr id="25" name="Text 20"/>
          <p:cNvSpPr/>
          <p:nvPr/>
        </p:nvSpPr>
        <p:spPr>
          <a:xfrm>
            <a:off x="8182471" y="3130847"/>
            <a:ext cx="3192463" cy="261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042"/>
              </a:lnSpc>
              <a:buSzPct val="100000"/>
              <a:buChar char="•"/>
            </a:pPr>
            <a:r>
              <a:rPr lang="en-US" sz="12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Primatelji prijavljuju odbijene eRačune</a:t>
            </a:r>
            <a:endParaRPr lang="en-US" sz="1250" dirty="0"/>
          </a:p>
        </p:txBody>
      </p:sp>
      <p:sp>
        <p:nvSpPr>
          <p:cNvPr id="26" name="Text 21"/>
          <p:cNvSpPr/>
          <p:nvPr/>
        </p:nvSpPr>
        <p:spPr>
          <a:xfrm>
            <a:off x="8182471" y="3449439"/>
            <a:ext cx="3192463" cy="522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2042"/>
              </a:lnSpc>
              <a:buSzPct val="100000"/>
              <a:buChar char="•"/>
            </a:pPr>
            <a:r>
              <a:rPr lang="en-US" sz="12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Rok: do 20. u mjesecu za prethodni mjesec</a:t>
            </a:r>
            <a:endParaRPr lang="en-US" sz="1250" dirty="0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4B913717-E578-42D8-0BAB-42B21D65D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126" y="0"/>
            <a:ext cx="1036874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I-ING NET">
            <a:extLst>
              <a:ext uri="{FF2B5EF4-FFF2-40B4-BE49-F238E27FC236}">
                <a16:creationId xmlns:a16="http://schemas.microsoft.com/office/drawing/2014/main" id="{D4C3509C-043C-C187-6173-68D4C6D99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724" y="350989"/>
            <a:ext cx="1689402" cy="3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963612"/>
            <a:ext cx="6457653" cy="516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42"/>
              </a:lnSpc>
            </a:pPr>
            <a:r>
              <a:rPr lang="en-US" sz="3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Usporedba: Fiskalizacija 1.0 vs 2.0</a:t>
            </a:r>
            <a:endParaRPr lang="en-US" sz="3250" dirty="0"/>
          </a:p>
        </p:txBody>
      </p:sp>
      <p:sp>
        <p:nvSpPr>
          <p:cNvPr id="3" name="Shape 1"/>
          <p:cNvSpPr/>
          <p:nvPr/>
        </p:nvSpPr>
        <p:spPr>
          <a:xfrm>
            <a:off x="661492" y="1811040"/>
            <a:ext cx="10869018" cy="4083348"/>
          </a:xfrm>
          <a:prstGeom prst="roundRect">
            <a:avLst>
              <a:gd name="adj" fmla="val 60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HR" sz="1500"/>
          </a:p>
        </p:txBody>
      </p:sp>
      <p:sp>
        <p:nvSpPr>
          <p:cNvPr id="4" name="Shape 2"/>
          <p:cNvSpPr/>
          <p:nvPr/>
        </p:nvSpPr>
        <p:spPr>
          <a:xfrm>
            <a:off x="667842" y="1817391"/>
            <a:ext cx="10856318" cy="4757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5" name="Text 3"/>
          <p:cNvSpPr/>
          <p:nvPr/>
        </p:nvSpPr>
        <p:spPr>
          <a:xfrm>
            <a:off x="833338" y="1922958"/>
            <a:ext cx="2380258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Dimenzija</a:t>
            </a:r>
            <a:endParaRPr lang="en-US" sz="1292" dirty="0"/>
          </a:p>
        </p:txBody>
      </p:sp>
      <p:sp>
        <p:nvSpPr>
          <p:cNvPr id="6" name="Text 4"/>
          <p:cNvSpPr/>
          <p:nvPr/>
        </p:nvSpPr>
        <p:spPr>
          <a:xfrm>
            <a:off x="3550544" y="1922958"/>
            <a:ext cx="3734098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Fiskalizacija 1.0 - B2C</a:t>
            </a:r>
            <a:endParaRPr lang="en-US" sz="1292" dirty="0"/>
          </a:p>
        </p:txBody>
      </p:sp>
      <p:sp>
        <p:nvSpPr>
          <p:cNvPr id="7" name="Text 5"/>
          <p:cNvSpPr/>
          <p:nvPr/>
        </p:nvSpPr>
        <p:spPr>
          <a:xfrm>
            <a:off x="7621588" y="1922958"/>
            <a:ext cx="373727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Fiskalizacija 2.0 - B2B/B2G</a:t>
            </a:r>
            <a:endParaRPr lang="en-US" sz="1292" dirty="0"/>
          </a:p>
        </p:txBody>
      </p:sp>
      <p:sp>
        <p:nvSpPr>
          <p:cNvPr id="8" name="Shape 6"/>
          <p:cNvSpPr/>
          <p:nvPr/>
        </p:nvSpPr>
        <p:spPr>
          <a:xfrm>
            <a:off x="667842" y="2293144"/>
            <a:ext cx="10856318" cy="74037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9" name="Text 7"/>
          <p:cNvSpPr/>
          <p:nvPr/>
        </p:nvSpPr>
        <p:spPr>
          <a:xfrm>
            <a:off x="833338" y="2398712"/>
            <a:ext cx="2380258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Obuhvat</a:t>
            </a:r>
            <a:endParaRPr lang="en-US" sz="1292" dirty="0"/>
          </a:p>
        </p:txBody>
      </p:sp>
      <p:sp>
        <p:nvSpPr>
          <p:cNvPr id="10" name="Text 8"/>
          <p:cNvSpPr/>
          <p:nvPr/>
        </p:nvSpPr>
        <p:spPr>
          <a:xfrm>
            <a:off x="3550544" y="2398712"/>
            <a:ext cx="3734098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Računi prema građanima</a:t>
            </a:r>
            <a:endParaRPr lang="en-US" sz="1292" dirty="0"/>
          </a:p>
        </p:txBody>
      </p:sp>
      <p:sp>
        <p:nvSpPr>
          <p:cNvPr id="11" name="Text 9"/>
          <p:cNvSpPr/>
          <p:nvPr/>
        </p:nvSpPr>
        <p:spPr>
          <a:xfrm>
            <a:off x="7621588" y="2398713"/>
            <a:ext cx="3737273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Računi između poduzetnika i prema javnim tijelima</a:t>
            </a:r>
            <a:endParaRPr lang="en-US" sz="1292" dirty="0"/>
          </a:p>
        </p:txBody>
      </p:sp>
      <p:sp>
        <p:nvSpPr>
          <p:cNvPr id="12" name="Shape 10"/>
          <p:cNvSpPr/>
          <p:nvPr/>
        </p:nvSpPr>
        <p:spPr>
          <a:xfrm>
            <a:off x="667842" y="3033515"/>
            <a:ext cx="10856318" cy="4757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13" name="Text 11"/>
          <p:cNvSpPr/>
          <p:nvPr/>
        </p:nvSpPr>
        <p:spPr>
          <a:xfrm>
            <a:off x="833338" y="3139082"/>
            <a:ext cx="2380258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Plaćanje</a:t>
            </a:r>
            <a:endParaRPr lang="en-US" sz="1292" dirty="0"/>
          </a:p>
        </p:txBody>
      </p:sp>
      <p:sp>
        <p:nvSpPr>
          <p:cNvPr id="14" name="Text 12"/>
          <p:cNvSpPr/>
          <p:nvPr/>
        </p:nvSpPr>
        <p:spPr>
          <a:xfrm>
            <a:off x="3550544" y="3139082"/>
            <a:ext cx="3734098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Gotovina, kartice, transakcijski račun</a:t>
            </a:r>
            <a:endParaRPr lang="en-US" sz="1292" dirty="0"/>
          </a:p>
        </p:txBody>
      </p:sp>
      <p:sp>
        <p:nvSpPr>
          <p:cNvPr id="15" name="Text 13"/>
          <p:cNvSpPr/>
          <p:nvPr/>
        </p:nvSpPr>
        <p:spPr>
          <a:xfrm>
            <a:off x="7621588" y="3139082"/>
            <a:ext cx="373727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Nije vezano uz plaćanje - svi računi su eRačuni</a:t>
            </a:r>
            <a:endParaRPr lang="en-US" sz="1292" dirty="0"/>
          </a:p>
        </p:txBody>
      </p:sp>
      <p:sp>
        <p:nvSpPr>
          <p:cNvPr id="16" name="Shape 14"/>
          <p:cNvSpPr/>
          <p:nvPr/>
        </p:nvSpPr>
        <p:spPr>
          <a:xfrm>
            <a:off x="667842" y="3509269"/>
            <a:ext cx="10856318" cy="47575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17" name="Text 15"/>
          <p:cNvSpPr/>
          <p:nvPr/>
        </p:nvSpPr>
        <p:spPr>
          <a:xfrm>
            <a:off x="833338" y="3614837"/>
            <a:ext cx="2380258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Format</a:t>
            </a:r>
            <a:endParaRPr lang="en-US" sz="1292" dirty="0"/>
          </a:p>
        </p:txBody>
      </p:sp>
      <p:sp>
        <p:nvSpPr>
          <p:cNvPr id="18" name="Text 16"/>
          <p:cNvSpPr/>
          <p:nvPr/>
        </p:nvSpPr>
        <p:spPr>
          <a:xfrm>
            <a:off x="3550544" y="3614837"/>
            <a:ext cx="3734098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Klasični račun s JIR i QR kodeom</a:t>
            </a:r>
            <a:endParaRPr lang="en-US" sz="1292" dirty="0"/>
          </a:p>
        </p:txBody>
      </p:sp>
      <p:sp>
        <p:nvSpPr>
          <p:cNvPr id="19" name="Text 17"/>
          <p:cNvSpPr/>
          <p:nvPr/>
        </p:nvSpPr>
        <p:spPr>
          <a:xfrm>
            <a:off x="7621588" y="3614837"/>
            <a:ext cx="373727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UBL/CIUS HR - strukturirani XML</a:t>
            </a:r>
            <a:endParaRPr lang="en-US" sz="1292" dirty="0"/>
          </a:p>
        </p:txBody>
      </p:sp>
      <p:sp>
        <p:nvSpPr>
          <p:cNvPr id="20" name="Shape 18"/>
          <p:cNvSpPr/>
          <p:nvPr/>
        </p:nvSpPr>
        <p:spPr>
          <a:xfrm>
            <a:off x="667842" y="3985022"/>
            <a:ext cx="10856318" cy="4757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21" name="Text 19"/>
          <p:cNvSpPr/>
          <p:nvPr/>
        </p:nvSpPr>
        <p:spPr>
          <a:xfrm>
            <a:off x="833338" y="4090591"/>
            <a:ext cx="2380258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Proces</a:t>
            </a:r>
            <a:endParaRPr lang="en-US" sz="1292" dirty="0"/>
          </a:p>
        </p:txBody>
      </p:sp>
      <p:sp>
        <p:nvSpPr>
          <p:cNvPr id="22" name="Text 20"/>
          <p:cNvSpPr/>
          <p:nvPr/>
        </p:nvSpPr>
        <p:spPr>
          <a:xfrm>
            <a:off x="3550544" y="4090591"/>
            <a:ext cx="3734098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Izdavatelj šalje PU, vraća se JIR</a:t>
            </a:r>
            <a:endParaRPr lang="en-US" sz="1292" dirty="0"/>
          </a:p>
        </p:txBody>
      </p:sp>
      <p:sp>
        <p:nvSpPr>
          <p:cNvPr id="23" name="Text 21"/>
          <p:cNvSpPr/>
          <p:nvPr/>
        </p:nvSpPr>
        <p:spPr>
          <a:xfrm>
            <a:off x="7621588" y="4090591"/>
            <a:ext cx="373727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Izdavatelj i primatelj šalju poruke PU</a:t>
            </a:r>
            <a:endParaRPr lang="en-US" sz="1292" dirty="0"/>
          </a:p>
        </p:txBody>
      </p:sp>
      <p:sp>
        <p:nvSpPr>
          <p:cNvPr id="24" name="Shape 22"/>
          <p:cNvSpPr/>
          <p:nvPr/>
        </p:nvSpPr>
        <p:spPr>
          <a:xfrm>
            <a:off x="667842" y="4460776"/>
            <a:ext cx="10856318" cy="47575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25" name="Text 23"/>
          <p:cNvSpPr/>
          <p:nvPr/>
        </p:nvSpPr>
        <p:spPr>
          <a:xfrm>
            <a:off x="833338" y="4566344"/>
            <a:ext cx="2380258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Vidljivost</a:t>
            </a:r>
            <a:endParaRPr lang="en-US" sz="1292" dirty="0"/>
          </a:p>
        </p:txBody>
      </p:sp>
      <p:sp>
        <p:nvSpPr>
          <p:cNvPr id="26" name="Text 24"/>
          <p:cNvSpPr/>
          <p:nvPr/>
        </p:nvSpPr>
        <p:spPr>
          <a:xfrm>
            <a:off x="3550544" y="4566344"/>
            <a:ext cx="3734098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JIR i QR kod na računu</a:t>
            </a:r>
            <a:endParaRPr lang="en-US" sz="1292" dirty="0"/>
          </a:p>
        </p:txBody>
      </p:sp>
      <p:sp>
        <p:nvSpPr>
          <p:cNvPr id="27" name="Text 25"/>
          <p:cNvSpPr/>
          <p:nvPr/>
        </p:nvSpPr>
        <p:spPr>
          <a:xfrm>
            <a:off x="7621588" y="4566344"/>
            <a:ext cx="373727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Statusi kroz sustav posrednika</a:t>
            </a:r>
            <a:endParaRPr lang="en-US" sz="1292" dirty="0"/>
          </a:p>
        </p:txBody>
      </p:sp>
      <p:sp>
        <p:nvSpPr>
          <p:cNvPr id="28" name="Shape 26"/>
          <p:cNvSpPr/>
          <p:nvPr/>
        </p:nvSpPr>
        <p:spPr>
          <a:xfrm>
            <a:off x="667842" y="4936531"/>
            <a:ext cx="10856318" cy="4757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29" name="Text 27"/>
          <p:cNvSpPr/>
          <p:nvPr/>
        </p:nvSpPr>
        <p:spPr>
          <a:xfrm>
            <a:off x="833338" y="5042098"/>
            <a:ext cx="2380258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Tehnologija</a:t>
            </a:r>
            <a:endParaRPr lang="en-US" sz="1292" dirty="0"/>
          </a:p>
        </p:txBody>
      </p:sp>
      <p:sp>
        <p:nvSpPr>
          <p:cNvPr id="30" name="Text 28"/>
          <p:cNvSpPr/>
          <p:nvPr/>
        </p:nvSpPr>
        <p:spPr>
          <a:xfrm>
            <a:off x="3550544" y="5042098"/>
            <a:ext cx="3734098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Fiskalna poruka PU (spec. 1.0)</a:t>
            </a:r>
            <a:endParaRPr lang="en-US" sz="1292" dirty="0"/>
          </a:p>
        </p:txBody>
      </p:sp>
      <p:sp>
        <p:nvSpPr>
          <p:cNvPr id="31" name="Text 29"/>
          <p:cNvSpPr/>
          <p:nvPr/>
        </p:nvSpPr>
        <p:spPr>
          <a:xfrm>
            <a:off x="7621588" y="5042098"/>
            <a:ext cx="373727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AS4 protokol preko IP-a, AMS, MPS</a:t>
            </a:r>
            <a:endParaRPr lang="en-US" sz="1292" dirty="0"/>
          </a:p>
        </p:txBody>
      </p:sp>
      <p:sp>
        <p:nvSpPr>
          <p:cNvPr id="32" name="Shape 30"/>
          <p:cNvSpPr/>
          <p:nvPr/>
        </p:nvSpPr>
        <p:spPr>
          <a:xfrm>
            <a:off x="667842" y="5412284"/>
            <a:ext cx="10856318" cy="47575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33" name="Text 31"/>
          <p:cNvSpPr/>
          <p:nvPr/>
        </p:nvSpPr>
        <p:spPr>
          <a:xfrm>
            <a:off x="833338" y="5517852"/>
            <a:ext cx="2380258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Klasifikacija</a:t>
            </a:r>
            <a:endParaRPr lang="en-US" sz="1292" dirty="0"/>
          </a:p>
        </p:txBody>
      </p:sp>
      <p:sp>
        <p:nvSpPr>
          <p:cNvPr id="34" name="Text 32"/>
          <p:cNvSpPr/>
          <p:nvPr/>
        </p:nvSpPr>
        <p:spPr>
          <a:xfrm>
            <a:off x="3550544" y="5517852"/>
            <a:ext cx="3734098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Od 2026. obvezna KPD/KRU</a:t>
            </a:r>
            <a:endParaRPr lang="en-US" sz="1292" dirty="0"/>
          </a:p>
        </p:txBody>
      </p:sp>
      <p:sp>
        <p:nvSpPr>
          <p:cNvPr id="35" name="Text 33"/>
          <p:cNvSpPr/>
          <p:nvPr/>
        </p:nvSpPr>
        <p:spPr>
          <a:xfrm>
            <a:off x="7621588" y="5517852"/>
            <a:ext cx="3737273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Obvezna KPD/KRU za sve stavke</a:t>
            </a:r>
            <a:endParaRPr lang="en-US" sz="1292" dirty="0"/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3F1A4F77-C4A7-2BB9-C1CD-0D266824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126" y="10758"/>
            <a:ext cx="1036874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RI-ING NET">
            <a:extLst>
              <a:ext uri="{FF2B5EF4-FFF2-40B4-BE49-F238E27FC236}">
                <a16:creationId xmlns:a16="http://schemas.microsoft.com/office/drawing/2014/main" id="{3759112E-E1A0-61E9-731F-42E48CA8F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224" y="361944"/>
            <a:ext cx="1689402" cy="3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524569"/>
            <a:ext cx="9830494" cy="516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42"/>
              </a:lnSpc>
            </a:pPr>
            <a:r>
              <a:rPr lang="en-US" sz="3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Proces eRačuna - Kako funkcionira Fiskalizacija 2.0</a:t>
            </a:r>
            <a:endParaRPr lang="en-US" sz="3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92" y="1371997"/>
            <a:ext cx="826889" cy="99228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53680" y="1537295"/>
            <a:ext cx="2067421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1. Kreiranje eRačuna</a:t>
            </a:r>
            <a:endParaRPr lang="en-US" sz="1625" dirty="0"/>
          </a:p>
        </p:txBody>
      </p:sp>
      <p:sp>
        <p:nvSpPr>
          <p:cNvPr id="5" name="Text 2"/>
          <p:cNvSpPr/>
          <p:nvPr/>
        </p:nvSpPr>
        <p:spPr>
          <a:xfrm>
            <a:off x="1653679" y="1894979"/>
            <a:ext cx="9876830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Izdavatelj kreira eRačun u UBL/CIUS HR formatu s obveznim KPD/KRU šiframa za sve stavke</a:t>
            </a:r>
            <a:endParaRPr lang="en-US" sz="1292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92" y="2364283"/>
            <a:ext cx="826889" cy="99228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653680" y="2529582"/>
            <a:ext cx="2067421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2. Slanje preko IP-a</a:t>
            </a:r>
            <a:endParaRPr lang="en-US" sz="1625" dirty="0"/>
          </a:p>
        </p:txBody>
      </p:sp>
      <p:sp>
        <p:nvSpPr>
          <p:cNvPr id="8" name="Text 4"/>
          <p:cNvSpPr/>
          <p:nvPr/>
        </p:nvSpPr>
        <p:spPr>
          <a:xfrm>
            <a:off x="1653679" y="2887266"/>
            <a:ext cx="9876830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eRačun se šalje putem Informacijskog posrednika (Moj eRačun, FINA) koristeći sigurni AS4 protokol</a:t>
            </a:r>
            <a:endParaRPr lang="en-US" sz="1292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92" y="3356570"/>
            <a:ext cx="826889" cy="99228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653679" y="3521869"/>
            <a:ext cx="2834978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3. Prosljeđivanje i fiskalizacija</a:t>
            </a:r>
            <a:endParaRPr lang="en-US" sz="1625" dirty="0"/>
          </a:p>
        </p:txBody>
      </p:sp>
      <p:sp>
        <p:nvSpPr>
          <p:cNvPr id="11" name="Text 6"/>
          <p:cNvSpPr/>
          <p:nvPr/>
        </p:nvSpPr>
        <p:spPr>
          <a:xfrm>
            <a:off x="1653679" y="3879552"/>
            <a:ext cx="9876830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IP prosljeđuje eRačun primatelju i istovremeno šalje fiskalizacijsku poruku Poreznoj upravi</a:t>
            </a:r>
            <a:endParaRPr lang="en-US" sz="1292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92" y="4348857"/>
            <a:ext cx="826889" cy="99228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653680" y="4514156"/>
            <a:ext cx="2400796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4. Fiskalizacija primatelja</a:t>
            </a:r>
            <a:endParaRPr lang="en-US" sz="1625" dirty="0"/>
          </a:p>
        </p:txBody>
      </p:sp>
      <p:sp>
        <p:nvSpPr>
          <p:cNvPr id="14" name="Text 8"/>
          <p:cNvSpPr/>
          <p:nvPr/>
        </p:nvSpPr>
        <p:spPr>
          <a:xfrm>
            <a:off x="1653679" y="4871839"/>
            <a:ext cx="9876830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Primatelj također šalje svoju fiskalizacijsku poruku PU potvrdujući zaprimanje ili odbijanje</a:t>
            </a:r>
            <a:endParaRPr lang="en-US" sz="1292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492" y="5341144"/>
            <a:ext cx="826889" cy="992287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653680" y="5506443"/>
            <a:ext cx="2067421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5. Unakrsna provjera</a:t>
            </a:r>
            <a:endParaRPr lang="en-US" sz="1625" dirty="0"/>
          </a:p>
        </p:txBody>
      </p:sp>
      <p:sp>
        <p:nvSpPr>
          <p:cNvPr id="17" name="Text 10"/>
          <p:cNvSpPr/>
          <p:nvPr/>
        </p:nvSpPr>
        <p:spPr>
          <a:xfrm>
            <a:off x="1653679" y="5864126"/>
            <a:ext cx="9876830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Porezna uprava uspoređuje podatke izdavatelja i primatelja - potpuna transparentnost transakcija</a:t>
            </a:r>
            <a:endParaRPr lang="en-US" sz="1292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7338E52-5CEE-8536-A3EC-6BA5B7D5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126" y="0"/>
            <a:ext cx="1036874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I-ING NET">
            <a:extLst>
              <a:ext uri="{FF2B5EF4-FFF2-40B4-BE49-F238E27FC236}">
                <a16:creationId xmlns:a16="http://schemas.microsoft.com/office/drawing/2014/main" id="{CBFB85CB-0597-46A8-2421-6245E4A8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224" y="398168"/>
            <a:ext cx="1689402" cy="3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519509"/>
            <a:ext cx="5680373" cy="516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42"/>
              </a:lnSpc>
            </a:pPr>
            <a:r>
              <a:rPr lang="en-US" sz="3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Ključni rokovi implementacije</a:t>
            </a:r>
            <a:endParaRPr lang="en-US" sz="3250" dirty="0"/>
          </a:p>
        </p:txBody>
      </p:sp>
      <p:sp>
        <p:nvSpPr>
          <p:cNvPr id="3" name="Shape 1"/>
          <p:cNvSpPr/>
          <p:nvPr/>
        </p:nvSpPr>
        <p:spPr>
          <a:xfrm>
            <a:off x="6086475" y="1366937"/>
            <a:ext cx="19050" cy="4082852"/>
          </a:xfrm>
          <a:prstGeom prst="roundRect">
            <a:avLst>
              <a:gd name="adj" fmla="val 130232"/>
            </a:avLst>
          </a:prstGeom>
          <a:solidFill>
            <a:srgbClr val="D3D1C9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4" name="Shape 2"/>
          <p:cNvSpPr/>
          <p:nvPr/>
        </p:nvSpPr>
        <p:spPr>
          <a:xfrm>
            <a:off x="5432921" y="1543447"/>
            <a:ext cx="496094" cy="19050"/>
          </a:xfrm>
          <a:prstGeom prst="roundRect">
            <a:avLst>
              <a:gd name="adj" fmla="val 130232"/>
            </a:avLst>
          </a:prstGeom>
          <a:solidFill>
            <a:srgbClr val="D3D1C9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5" name="Shape 3"/>
          <p:cNvSpPr/>
          <p:nvPr/>
        </p:nvSpPr>
        <p:spPr>
          <a:xfrm>
            <a:off x="5909965" y="1366937"/>
            <a:ext cx="372070" cy="372070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6" name="Text 4"/>
          <p:cNvSpPr/>
          <p:nvPr/>
        </p:nvSpPr>
        <p:spPr>
          <a:xfrm>
            <a:off x="5971977" y="1397943"/>
            <a:ext cx="248047" cy="310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17"/>
              </a:lnSpc>
            </a:pPr>
            <a:r>
              <a:rPr lang="en-US" sz="1917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1917" dirty="0"/>
          </a:p>
        </p:txBody>
      </p:sp>
      <p:sp>
        <p:nvSpPr>
          <p:cNvPr id="7" name="Text 5"/>
          <p:cNvSpPr/>
          <p:nvPr/>
        </p:nvSpPr>
        <p:spPr>
          <a:xfrm>
            <a:off x="3201690" y="1423789"/>
            <a:ext cx="2067421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1. rujan 2025.</a:t>
            </a:r>
            <a:endParaRPr lang="en-US" sz="1625" dirty="0"/>
          </a:p>
        </p:txBody>
      </p:sp>
      <p:sp>
        <p:nvSpPr>
          <p:cNvPr id="8" name="Text 6"/>
          <p:cNvSpPr/>
          <p:nvPr/>
        </p:nvSpPr>
        <p:spPr>
          <a:xfrm>
            <a:off x="661492" y="1781473"/>
            <a:ext cx="4607619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Početak testiranja sustava, prijava Informacijskih posrednika i registracija adresa za zaprimanje eRačuna u ePoreznoj</a:t>
            </a:r>
            <a:endParaRPr lang="en-US" sz="1292" dirty="0"/>
          </a:p>
        </p:txBody>
      </p:sp>
      <p:sp>
        <p:nvSpPr>
          <p:cNvPr id="9" name="Shape 7"/>
          <p:cNvSpPr/>
          <p:nvPr/>
        </p:nvSpPr>
        <p:spPr>
          <a:xfrm>
            <a:off x="6262986" y="2535634"/>
            <a:ext cx="496094" cy="19050"/>
          </a:xfrm>
          <a:prstGeom prst="roundRect">
            <a:avLst>
              <a:gd name="adj" fmla="val 130232"/>
            </a:avLst>
          </a:prstGeom>
          <a:solidFill>
            <a:srgbClr val="D3D1C9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10" name="Shape 8"/>
          <p:cNvSpPr/>
          <p:nvPr/>
        </p:nvSpPr>
        <p:spPr>
          <a:xfrm>
            <a:off x="5909965" y="2359124"/>
            <a:ext cx="372070" cy="372070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11" name="Text 9"/>
          <p:cNvSpPr/>
          <p:nvPr/>
        </p:nvSpPr>
        <p:spPr>
          <a:xfrm>
            <a:off x="5971977" y="2390130"/>
            <a:ext cx="248047" cy="310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17"/>
              </a:lnSpc>
            </a:pPr>
            <a:r>
              <a:rPr lang="en-US" sz="1917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1917" dirty="0"/>
          </a:p>
        </p:txBody>
      </p:sp>
      <p:sp>
        <p:nvSpPr>
          <p:cNvPr id="12" name="Text 10"/>
          <p:cNvSpPr/>
          <p:nvPr/>
        </p:nvSpPr>
        <p:spPr>
          <a:xfrm>
            <a:off x="6922890" y="2415977"/>
            <a:ext cx="2067421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1. siječanj 2026.</a:t>
            </a:r>
            <a:endParaRPr lang="en-US" sz="1625" dirty="0"/>
          </a:p>
        </p:txBody>
      </p:sp>
      <p:sp>
        <p:nvSpPr>
          <p:cNvPr id="13" name="Text 11"/>
          <p:cNvSpPr/>
          <p:nvPr/>
        </p:nvSpPr>
        <p:spPr>
          <a:xfrm>
            <a:off x="6922890" y="2773660"/>
            <a:ext cx="4607619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Obveza za sve PDV obveznike i fiskalizacija svih B2C računa. Ključni datum za početak nove ere fiskalizacije</a:t>
            </a:r>
            <a:endParaRPr lang="en-US" sz="1292" dirty="0"/>
          </a:p>
        </p:txBody>
      </p:sp>
      <p:sp>
        <p:nvSpPr>
          <p:cNvPr id="14" name="Shape 12"/>
          <p:cNvSpPr/>
          <p:nvPr/>
        </p:nvSpPr>
        <p:spPr>
          <a:xfrm>
            <a:off x="5432921" y="3390900"/>
            <a:ext cx="496094" cy="19050"/>
          </a:xfrm>
          <a:prstGeom prst="roundRect">
            <a:avLst>
              <a:gd name="adj" fmla="val 130232"/>
            </a:avLst>
          </a:prstGeom>
          <a:solidFill>
            <a:srgbClr val="D3D1C9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15" name="Shape 13"/>
          <p:cNvSpPr/>
          <p:nvPr/>
        </p:nvSpPr>
        <p:spPr>
          <a:xfrm>
            <a:off x="5909965" y="3214390"/>
            <a:ext cx="372070" cy="372070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16" name="Text 14"/>
          <p:cNvSpPr/>
          <p:nvPr/>
        </p:nvSpPr>
        <p:spPr>
          <a:xfrm>
            <a:off x="5971977" y="3245396"/>
            <a:ext cx="248047" cy="310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17"/>
              </a:lnSpc>
            </a:pPr>
            <a:r>
              <a:rPr lang="en-US" sz="1917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1917" dirty="0"/>
          </a:p>
        </p:txBody>
      </p:sp>
      <p:sp>
        <p:nvSpPr>
          <p:cNvPr id="17" name="Text 15"/>
          <p:cNvSpPr/>
          <p:nvPr/>
        </p:nvSpPr>
        <p:spPr>
          <a:xfrm>
            <a:off x="3201690" y="3271243"/>
            <a:ext cx="2067421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1. siječanj 2027.</a:t>
            </a:r>
            <a:endParaRPr lang="en-US" sz="1625" dirty="0"/>
          </a:p>
        </p:txBody>
      </p:sp>
      <p:sp>
        <p:nvSpPr>
          <p:cNvPr id="18" name="Text 16"/>
          <p:cNvSpPr/>
          <p:nvPr/>
        </p:nvSpPr>
        <p:spPr>
          <a:xfrm>
            <a:off x="661492" y="3628926"/>
            <a:ext cx="4607619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Proširenje obveze na subjekte izvan PDV-a - paušalne obrtnice, udruge, ustanove, javna tijela</a:t>
            </a:r>
            <a:endParaRPr lang="en-US" sz="1292" dirty="0"/>
          </a:p>
        </p:txBody>
      </p:sp>
      <p:sp>
        <p:nvSpPr>
          <p:cNvPr id="19" name="Shape 17"/>
          <p:cNvSpPr/>
          <p:nvPr/>
        </p:nvSpPr>
        <p:spPr>
          <a:xfrm>
            <a:off x="6262986" y="4246265"/>
            <a:ext cx="496094" cy="19050"/>
          </a:xfrm>
          <a:prstGeom prst="roundRect">
            <a:avLst>
              <a:gd name="adj" fmla="val 130232"/>
            </a:avLst>
          </a:prstGeom>
          <a:solidFill>
            <a:srgbClr val="D3D1C9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20" name="Shape 18"/>
          <p:cNvSpPr/>
          <p:nvPr/>
        </p:nvSpPr>
        <p:spPr>
          <a:xfrm>
            <a:off x="5909965" y="4069755"/>
            <a:ext cx="372070" cy="372070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HR" sz="1500"/>
          </a:p>
        </p:txBody>
      </p:sp>
      <p:sp>
        <p:nvSpPr>
          <p:cNvPr id="21" name="Text 19"/>
          <p:cNvSpPr/>
          <p:nvPr/>
        </p:nvSpPr>
        <p:spPr>
          <a:xfrm>
            <a:off x="5971977" y="4100761"/>
            <a:ext cx="248047" cy="310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17"/>
              </a:lnSpc>
            </a:pPr>
            <a:r>
              <a:rPr lang="en-US" sz="1917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4</a:t>
            </a:r>
            <a:endParaRPr lang="en-US" sz="1917" dirty="0"/>
          </a:p>
        </p:txBody>
      </p:sp>
      <p:sp>
        <p:nvSpPr>
          <p:cNvPr id="22" name="Text 20"/>
          <p:cNvSpPr/>
          <p:nvPr/>
        </p:nvSpPr>
        <p:spPr>
          <a:xfrm>
            <a:off x="6922890" y="4126607"/>
            <a:ext cx="2067421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1. srpanj 2030.</a:t>
            </a:r>
            <a:endParaRPr lang="en-US" sz="1625" dirty="0"/>
          </a:p>
        </p:txBody>
      </p:sp>
      <p:sp>
        <p:nvSpPr>
          <p:cNvPr id="23" name="Text 21"/>
          <p:cNvSpPr/>
          <p:nvPr/>
        </p:nvSpPr>
        <p:spPr>
          <a:xfrm>
            <a:off x="6922890" y="4484291"/>
            <a:ext cx="4607619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EU transakcije uključene u obvezni režim prema VIDA direktivi - potpuna europska integracija</a:t>
            </a:r>
            <a:endParaRPr lang="en-US" sz="1292" dirty="0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F77307ED-F5CB-26BA-67BB-CC4CBA87A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126" y="0"/>
            <a:ext cx="1036874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I-ING NET">
            <a:extLst>
              <a:ext uri="{FF2B5EF4-FFF2-40B4-BE49-F238E27FC236}">
                <a16:creationId xmlns:a16="http://schemas.microsoft.com/office/drawing/2014/main" id="{F5936A82-FB8C-A7E0-664F-7FAF1CA1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74" y="351186"/>
            <a:ext cx="1689402" cy="3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3316" y="339130"/>
            <a:ext cx="3362028" cy="385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00"/>
              </a:lnSpc>
            </a:pPr>
            <a:r>
              <a:rPr lang="en-US" sz="2417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RAO </a:t>
            </a:r>
            <a:r>
              <a:rPr lang="en-US" sz="2417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analiza</a:t>
            </a:r>
            <a:r>
              <a:rPr lang="en-US" sz="2417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2417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Informacijskih</a:t>
            </a:r>
            <a:r>
              <a:rPr lang="en-US" sz="2417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2417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posrednika</a:t>
            </a:r>
            <a:endParaRPr lang="en-US" sz="2417" dirty="0"/>
          </a:p>
        </p:txBody>
      </p:sp>
      <p:sp>
        <p:nvSpPr>
          <p:cNvPr id="3" name="Text 1"/>
          <p:cNvSpPr/>
          <p:nvPr/>
        </p:nvSpPr>
        <p:spPr>
          <a:xfrm>
            <a:off x="493316" y="1032868"/>
            <a:ext cx="1811139" cy="192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5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Trenutno stanje korisnika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493316" y="1348880"/>
            <a:ext cx="5452269" cy="3944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42"/>
              </a:lnSpc>
            </a:pP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Analizom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korisnika RAO </a:t>
            </a: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sustava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identificirane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integracije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za Informacijske posrednike: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429023" y="2287658"/>
            <a:ext cx="5452269" cy="197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1542"/>
              </a:lnSpc>
              <a:buSzPct val="100000"/>
              <a:buChar char="•"/>
            </a:pPr>
            <a:r>
              <a:rPr lang="en-US" sz="1500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Moj eRačun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- najrašireniji IP s najvećim </a:t>
            </a: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brojem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korisnika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</a:p>
          <a:p>
            <a:pPr>
              <a:lnSpc>
                <a:spcPts val="1542"/>
              </a:lnSpc>
              <a:buSzPct val="100000"/>
            </a:pP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(</a:t>
            </a: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cca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65%)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429023" y="2788613"/>
            <a:ext cx="5452269" cy="197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1542"/>
              </a:lnSpc>
              <a:buSzPct val="100000"/>
              <a:buChar char="•"/>
            </a:pPr>
            <a:r>
              <a:rPr lang="en-US" sz="1500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FINA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- značajan broj </a:t>
            </a: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postojećih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korisnika</a:t>
            </a:r>
            <a:endParaRPr lang="en-US" sz="15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ts val="1542"/>
              </a:lnSpc>
              <a:buSzPct val="100000"/>
            </a:pP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</a:rPr>
              <a:t>     (</a:t>
            </a: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</a:rPr>
              <a:t>cca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</a:rPr>
              <a:t> 35%)</a:t>
            </a:r>
            <a:endParaRPr lang="en-US" sz="15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766" y="1048246"/>
            <a:ext cx="5452269" cy="5452269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429022" y="4269611"/>
            <a:ext cx="5071572" cy="13557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42"/>
              </a:lnSpc>
            </a:pP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RAO </a:t>
            </a: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će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se </a:t>
            </a: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integrirati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Integracija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 </a:t>
            </a: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oba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Informacijska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posrednika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</a:p>
          <a:p>
            <a:pPr>
              <a:lnSpc>
                <a:spcPts val="1542"/>
              </a:lnSpc>
            </a:pP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mogućiti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korisnicima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zadržavanje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5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postojećih</a:t>
            </a: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kanala razmjene. </a:t>
            </a:r>
          </a:p>
          <a:p>
            <a:pPr>
              <a:lnSpc>
                <a:spcPts val="1542"/>
              </a:lnSpc>
            </a:pP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493316" y="6777931"/>
            <a:ext cx="12700" cy="474663"/>
          </a:xfrm>
          <a:prstGeom prst="rect">
            <a:avLst/>
          </a:prstGeom>
          <a:solidFill>
            <a:srgbClr val="28282F"/>
          </a:solidFill>
          <a:ln/>
        </p:spPr>
        <p:txBody>
          <a:bodyPr/>
          <a:lstStyle/>
          <a:p>
            <a:endParaRPr lang="en-HR" sz="150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6E92341-8259-D09A-E767-FF0C6E0BE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126" y="10758"/>
            <a:ext cx="1036874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I-ING NET">
            <a:extLst>
              <a:ext uri="{FF2B5EF4-FFF2-40B4-BE49-F238E27FC236}">
                <a16:creationId xmlns:a16="http://schemas.microsoft.com/office/drawing/2014/main" id="{46695D22-45AD-640A-654B-F81D31BF5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349" y="348397"/>
            <a:ext cx="1689402" cy="3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5848</TotalTime>
  <Words>1172</Words>
  <Application>Microsoft Macintosh PowerPoint</Application>
  <PresentationFormat>Widescreen</PresentationFormat>
  <Paragraphs>166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Cairo</vt:lpstr>
      <vt:lpstr>Calibri</vt:lpstr>
      <vt:lpstr>Calibri Light</vt:lpstr>
      <vt:lpstr>DM Sans Light</vt:lpstr>
      <vt:lpstr>DM Sans Medium</vt:lpstr>
      <vt:lpstr>Inter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 Muzic</dc:creator>
  <cp:lastModifiedBy>Agneza Margetic</cp:lastModifiedBy>
  <cp:revision>105</cp:revision>
  <dcterms:created xsi:type="dcterms:W3CDTF">2019-11-13T22:05:00Z</dcterms:created>
  <dcterms:modified xsi:type="dcterms:W3CDTF">2025-09-24T16:44:24Z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96404bd-5715-4458-bec8-3700bad58a5c_Enabled">
    <vt:lpwstr>true</vt:lpwstr>
  </property>
  <property fmtid="{D5CDD505-2E9C-101B-9397-08002B2CF9AE}" pid="3" name="MSIP_Label_996404bd-5715-4458-bec8-3700bad58a5c_SetDate">
    <vt:lpwstr>2025-09-09T06:53:27Z</vt:lpwstr>
  </property>
  <property fmtid="{D5CDD505-2E9C-101B-9397-08002B2CF9AE}" pid="4" name="MSIP_Label_996404bd-5715-4458-bec8-3700bad58a5c_Method">
    <vt:lpwstr>Standard</vt:lpwstr>
  </property>
  <property fmtid="{D5CDD505-2E9C-101B-9397-08002B2CF9AE}" pid="5" name="MSIP_Label_996404bd-5715-4458-bec8-3700bad58a5c_Name">
    <vt:lpwstr>Recipients Have Full Control</vt:lpwstr>
  </property>
  <property fmtid="{D5CDD505-2E9C-101B-9397-08002B2CF9AE}" pid="6" name="MSIP_Label_996404bd-5715-4458-bec8-3700bad58a5c_SiteId">
    <vt:lpwstr>79dc228f-c8f2-4016-8bf0-b990b6c72e98</vt:lpwstr>
  </property>
  <property fmtid="{D5CDD505-2E9C-101B-9397-08002B2CF9AE}" pid="7" name="MSIP_Label_996404bd-5715-4458-bec8-3700bad58a5c_ActionId">
    <vt:lpwstr>ba15e9dc-1a13-4e75-b7bf-6aa5d7af638f</vt:lpwstr>
  </property>
  <property fmtid="{D5CDD505-2E9C-101B-9397-08002B2CF9AE}" pid="8" name="MSIP_Label_996404bd-5715-4458-bec8-3700bad58a5c_ContentBits">
    <vt:lpwstr>3</vt:lpwstr>
  </property>
  <property fmtid="{D5CDD505-2E9C-101B-9397-08002B2CF9AE}" pid="9" name="MSIP_Label_996404bd-5715-4458-bec8-3700bad58a5c_Tag">
    <vt:lpwstr>10, 3, 0, 1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 </vt:lpwstr>
  </property>
  <property fmtid="{D5CDD505-2E9C-101B-9397-08002B2CF9AE}" pid="12" name="ClassificationContentMarkingHeaderLocations">
    <vt:lpwstr>Office Theme:7</vt:lpwstr>
  </property>
  <property fmtid="{D5CDD505-2E9C-101B-9397-08002B2CF9AE}" pid="13" name="ClassificationContentMarkingHeaderText">
    <vt:lpwstr> This content is classified as Internal </vt:lpwstr>
  </property>
</Properties>
</file>